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6" r:id="rId2"/>
    <p:sldId id="323" r:id="rId3"/>
    <p:sldId id="324" r:id="rId4"/>
    <p:sldId id="325" r:id="rId5"/>
    <p:sldId id="327" r:id="rId6"/>
    <p:sldId id="329" r:id="rId7"/>
    <p:sldId id="326" r:id="rId8"/>
    <p:sldId id="330" r:id="rId9"/>
    <p:sldId id="331" r:id="rId10"/>
    <p:sldId id="332" r:id="rId11"/>
    <p:sldId id="333" r:id="rId12"/>
    <p:sldId id="334" r:id="rId13"/>
    <p:sldId id="335" r:id="rId14"/>
    <p:sldId id="340" r:id="rId15"/>
    <p:sldId id="341" r:id="rId16"/>
    <p:sldId id="257" r:id="rId17"/>
    <p:sldId id="258" r:id="rId18"/>
    <p:sldId id="313" r:id="rId19"/>
    <p:sldId id="314" r:id="rId20"/>
    <p:sldId id="274" r:id="rId21"/>
    <p:sldId id="305" r:id="rId22"/>
    <p:sldId id="276" r:id="rId23"/>
    <p:sldId id="262" r:id="rId24"/>
    <p:sldId id="263" r:id="rId25"/>
    <p:sldId id="322" r:id="rId26"/>
    <p:sldId id="265" r:id="rId27"/>
    <p:sldId id="273" r:id="rId28"/>
    <p:sldId id="303" r:id="rId29"/>
    <p:sldId id="310" r:id="rId30"/>
    <p:sldId id="300" r:id="rId31"/>
    <p:sldId id="320" r:id="rId32"/>
    <p:sldId id="319" r:id="rId33"/>
    <p:sldId id="339" r:id="rId34"/>
    <p:sldId id="33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94799" autoAdjust="0"/>
  </p:normalViewPr>
  <p:slideViewPr>
    <p:cSldViewPr>
      <p:cViewPr varScale="1">
        <p:scale>
          <a:sx n="100" d="100"/>
          <a:sy n="100" d="100"/>
        </p:scale>
        <p:origin x="7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EE9D9-3328-41DB-B5A2-26E8F7463A62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A2678-534B-4871-808A-D59A6587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4E33-4734-4636-8165-F5A3F90EA9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16674-18F6-4070-A8CE-DC52FD98C7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88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16674-18F6-4070-A8CE-DC52FD98C7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30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16674-18F6-4070-A8CE-DC52FD98C7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56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16674-18F6-4070-A8CE-DC52FD98C7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44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4E33-4734-4636-8165-F5A3F90EA92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0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4E33-4734-4636-8165-F5A3F90EA92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the risk register data and performance factors risk data happen independently</a:t>
            </a:r>
            <a:r>
              <a:rPr lang="en-US" baseline="0" dirty="0" smtClean="0"/>
              <a:t> and simultaneously during the simulations? 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A92DD-A1D8-4C81-9EED-2C7FB6265F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3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linear sequence of the boxes?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A92DD-A1D8-4C81-9EED-2C7FB6265F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03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A2678-534B-4871-808A-D59A658714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1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2"/>
            <a:ext cx="2971593" cy="456575"/>
          </a:xfrm>
          <a:prstGeom prst="rect">
            <a:avLst/>
          </a:prstGeom>
        </p:spPr>
        <p:txBody>
          <a:bodyPr lIns="89857" tIns="44930" rIns="89857" bIns="44930"/>
          <a:lstStyle/>
          <a:p>
            <a:fld id="{3DBC4E33-4734-4636-8165-F5A3F90EA92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16674-18F6-4070-A8CE-DC52FD98C7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18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4E33-4734-4636-8165-F5A3F90EA92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73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4926"/>
            <a:ext cx="2972422" cy="457513"/>
          </a:xfrm>
          <a:prstGeom prst="rect">
            <a:avLst/>
          </a:prstGeom>
          <a:noFill/>
        </p:spPr>
        <p:txBody>
          <a:bodyPr/>
          <a:lstStyle/>
          <a:p>
            <a:fld id="{0F1B88F4-9B60-46E4-AA9D-FF22A5B1828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3250" y="355600"/>
            <a:ext cx="5621338" cy="4217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628" y="5102902"/>
            <a:ext cx="5079828" cy="3382156"/>
          </a:xfrm>
          <a:noFill/>
          <a:ln/>
        </p:spPr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This chart introduces a standard risk matrix. It is consistent with the Ms </a:t>
            </a:r>
            <a:r>
              <a:rPr lang="en-US" sz="1400" dirty="0" err="1">
                <a:latin typeface="Arial" charset="0"/>
              </a:rPr>
              <a:t>Goodwrench</a:t>
            </a:r>
            <a:r>
              <a:rPr lang="en-US" sz="1400" dirty="0">
                <a:latin typeface="Arial" charset="0"/>
              </a:rPr>
              <a:t> briefing. </a:t>
            </a:r>
          </a:p>
        </p:txBody>
      </p:sp>
    </p:spTree>
    <p:extLst>
      <p:ext uri="{BB962C8B-B14F-4D97-AF65-F5344CB8AC3E}">
        <p14:creationId xmlns:p14="http://schemas.microsoft.com/office/powerpoint/2010/main" val="3814376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A2678-534B-4871-808A-D59A658714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13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A2678-534B-4871-808A-D59A658714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0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0E6B-771F-4B4F-9148-1EE8BF150A2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37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0E6B-771F-4B4F-9148-1EE8BF150A2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8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4E33-4734-4636-8165-F5A3F90EA92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4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A6C1-B039-4E86-9CB3-F5BF9DB420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8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A6C1-B039-4E86-9CB3-F5BF9DB420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16674-18F6-4070-A8CE-DC52FD98C7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8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A6C1-B039-4E86-9CB3-F5BF9DB420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16674-18F6-4070-A8CE-DC52FD98C7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9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16674-18F6-4070-A8CE-DC52FD98C7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9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16674-18F6-4070-A8CE-DC52FD98C7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8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39E7-D814-4D6E-BE8A-0F4F2ABDE93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F93F-97EE-4830-82AF-7D4B4F0F6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39E7-D814-4D6E-BE8A-0F4F2ABDE93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F93F-97EE-4830-82AF-7D4B4F0F6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39E7-D814-4D6E-BE8A-0F4F2ABDE93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F93F-97EE-4830-82AF-7D4B4F0F6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81775"/>
            <a:ext cx="2133600" cy="236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0188"/>
            <a:ext cx="2895600" cy="230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Cost Symposium August 2008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78600"/>
            <a:ext cx="2133600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F71DC-9402-461C-B300-EA5C439C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39E7-D814-4D6E-BE8A-0F4F2ABDE93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F93F-97EE-4830-82AF-7D4B4F0F6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39E7-D814-4D6E-BE8A-0F4F2ABDE93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F93F-97EE-4830-82AF-7D4B4F0F6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39E7-D814-4D6E-BE8A-0F4F2ABDE93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F93F-97EE-4830-82AF-7D4B4F0F6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39E7-D814-4D6E-BE8A-0F4F2ABDE93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F93F-97EE-4830-82AF-7D4B4F0F6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39E7-D814-4D6E-BE8A-0F4F2ABDE93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F93F-97EE-4830-82AF-7D4B4F0F6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39E7-D814-4D6E-BE8A-0F4F2ABDE93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F93F-97EE-4830-82AF-7D4B4F0F6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39E7-D814-4D6E-BE8A-0F4F2ABDE93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F93F-97EE-4830-82AF-7D4B4F0F6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39E7-D814-4D6E-BE8A-0F4F2ABDE93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F93F-97EE-4830-82AF-7D4B4F0F6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E39E7-D814-4D6E-BE8A-0F4F2ABDE93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BF93F-97EE-4830-82AF-7D4B4F0F6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gmogul1@verizon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gmogul1@verizon.n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smoker@mcri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Complementary EVM Cost-Risk Models</a:t>
            </a:r>
            <a:br>
              <a:rPr lang="en-US" dirty="0" smtClean="0"/>
            </a:br>
            <a:r>
              <a:rPr lang="en-US" sz="3100" dirty="0" smtClean="0"/>
              <a:t>1. </a:t>
            </a:r>
            <a:r>
              <a:rPr lang="en-US" sz="3100" dirty="0"/>
              <a:t>Use of EVM Trends to Forecast Cost Risks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2. Integrated Cost-Risk Model (ICRM)</a:t>
            </a:r>
            <a:br>
              <a:rPr lang="en-US" sz="3100" dirty="0" smtClean="0"/>
            </a:br>
            <a:r>
              <a:rPr lang="en-US" sz="3100" dirty="0" smtClean="0"/>
              <a:t>Utilizing ACEIT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286000"/>
          </a:xfrm>
        </p:spPr>
        <p:txBody>
          <a:bodyPr>
            <a:normAutofit fontScale="47500" lnSpcReduction="20000"/>
          </a:bodyPr>
          <a:lstStyle/>
          <a:p>
            <a:r>
              <a:rPr lang="en-US" sz="4300" dirty="0" smtClean="0"/>
              <a:t>For</a:t>
            </a:r>
          </a:p>
          <a:p>
            <a:r>
              <a:rPr lang="en-US" sz="4300" dirty="0" smtClean="0"/>
              <a:t>18 MAR SoCal ICEAA Workshop</a:t>
            </a:r>
          </a:p>
          <a:p>
            <a:endParaRPr lang="en-US" sz="3400" dirty="0" smtClean="0"/>
          </a:p>
          <a:p>
            <a:r>
              <a:rPr lang="en-US" sz="4900" dirty="0" smtClean="0"/>
              <a:t>David R. Graham</a:t>
            </a:r>
          </a:p>
          <a:p>
            <a:r>
              <a:rPr lang="en-US" sz="3100" dirty="0" smtClean="0"/>
              <a:t>Consultant, Salient Federal Solutions</a:t>
            </a:r>
          </a:p>
          <a:p>
            <a:r>
              <a:rPr lang="en-US" sz="3100" dirty="0" smtClean="0"/>
              <a:t>Carlsbad, CA</a:t>
            </a:r>
          </a:p>
          <a:p>
            <a:r>
              <a:rPr lang="en-US" sz="3100" dirty="0" smtClean="0">
                <a:hlinkClick r:id="rId3"/>
              </a:rPr>
              <a:t>dgmogul1@verizon.net</a:t>
            </a:r>
            <a:endParaRPr lang="en-US" sz="3100" dirty="0" smtClean="0"/>
          </a:p>
          <a:p>
            <a:r>
              <a:rPr lang="en-US" sz="3100" dirty="0" smtClean="0"/>
              <a:t>703-489-6048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4324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Burn down (1 of 2)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924800" cy="3886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final VAC may be estimated as the difference between the linear forecast of BAC and EAC</a:t>
            </a:r>
          </a:p>
          <a:p>
            <a:r>
              <a:rPr lang="en-US" sz="2600" i="1" dirty="0" smtClean="0"/>
              <a:t>Risk burn down </a:t>
            </a:r>
            <a:r>
              <a:rPr lang="en-US" sz="2600" dirty="0" smtClean="0"/>
              <a:t>may be measured as the </a:t>
            </a:r>
            <a:r>
              <a:rPr lang="en-US" sz="2600" i="1" dirty="0" smtClean="0"/>
              <a:t>amount of VAC that has been worked off</a:t>
            </a:r>
          </a:p>
          <a:p>
            <a:r>
              <a:rPr lang="en-US" sz="2600" dirty="0" smtClean="0"/>
              <a:t>Therefore, it is possible to show the </a:t>
            </a:r>
            <a:r>
              <a:rPr lang="en-US" sz="2600" i="1" dirty="0" smtClean="0"/>
              <a:t>%risk burn down </a:t>
            </a:r>
            <a:r>
              <a:rPr lang="en-US" sz="2600" dirty="0" smtClean="0"/>
              <a:t>as a function of the </a:t>
            </a:r>
            <a:r>
              <a:rPr lang="en-US" sz="2600" i="1" dirty="0" smtClean="0"/>
              <a:t>amount of cumulative VAC that has been incurred relative to the final VAC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(C)2011 MCR,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6C9AF00F-C84E-47FD-8C3A-55F5D9F11108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Burn down (2 of 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3886200" cy="464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Here the green line represents the %Risk that has been burned down and measured as: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       1 - Cum VAC/Final VAC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It is interesting to note that early in this program, risk is being burned down faster than the remaining work is being accomplished.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Finally, Risk is burned down to zero as remaining work is reduced to zero and percent complete approaches 100%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3050" y="1676400"/>
            <a:ext cx="4832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(C)2011 MCR,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pPr>
              <a:defRPr/>
            </a:pPr>
            <a:fld id="{6C9AF00F-C84E-47FD-8C3A-55F5D9F1110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Contract Scope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have learned</a:t>
            </a:r>
          </a:p>
          <a:p>
            <a:pPr lvl="1"/>
            <a:r>
              <a:rPr lang="en-US" dirty="0"/>
              <a:t>An S-curve with its tails removed exhibits significant linearity  with variability</a:t>
            </a:r>
          </a:p>
          <a:p>
            <a:pPr lvl="1"/>
            <a:r>
              <a:rPr lang="en-US" dirty="0" smtClean="0"/>
              <a:t>The scope of a contract grows across time</a:t>
            </a:r>
          </a:p>
          <a:p>
            <a:pPr lvl="1"/>
            <a:r>
              <a:rPr lang="en-US" dirty="0" smtClean="0"/>
              <a:t>New work pushes out the expected completion date</a:t>
            </a:r>
          </a:p>
          <a:p>
            <a:pPr lvl="1"/>
            <a:r>
              <a:rPr lang="en-US" dirty="0"/>
              <a:t>There is a future date where</a:t>
            </a:r>
          </a:p>
          <a:p>
            <a:pPr lvl="2"/>
            <a:r>
              <a:rPr lang="en-US" dirty="0"/>
              <a:t>BCWP will equal BAC</a:t>
            </a:r>
          </a:p>
          <a:p>
            <a:pPr lvl="2"/>
            <a:r>
              <a:rPr lang="en-US" dirty="0"/>
              <a:t>From this equivalency the expected completion date can be calculated</a:t>
            </a:r>
          </a:p>
          <a:p>
            <a:pPr lvl="1"/>
            <a:r>
              <a:rPr lang="en-US" dirty="0" smtClean="0"/>
              <a:t>Each monthly %complete drops as BAC grows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(C)2011 MCR,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fld id="{6C9AF00F-C84E-47FD-8C3A-55F5D9F11108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Summary – Trend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have learned</a:t>
            </a:r>
          </a:p>
          <a:p>
            <a:pPr lvl="1"/>
            <a:r>
              <a:rPr lang="en-US" dirty="0" smtClean="0"/>
              <a:t>Normal monthly EACs fall short of final EAC</a:t>
            </a:r>
          </a:p>
          <a:p>
            <a:pPr lvl="2"/>
            <a:r>
              <a:rPr lang="en-US" dirty="0" smtClean="0"/>
              <a:t>Due to same contract scope growth that affects BAC </a:t>
            </a:r>
          </a:p>
          <a:p>
            <a:pPr lvl="1"/>
            <a:r>
              <a:rPr lang="en-US" dirty="0" smtClean="0"/>
              <a:t>Trend analysis </a:t>
            </a:r>
          </a:p>
          <a:p>
            <a:pPr lvl="2"/>
            <a:r>
              <a:rPr lang="en-US" dirty="0" smtClean="0"/>
              <a:t>Helps identify the completion date</a:t>
            </a:r>
          </a:p>
          <a:p>
            <a:pPr lvl="3"/>
            <a:r>
              <a:rPr lang="en-US" dirty="0" smtClean="0"/>
              <a:t>Can then estimate the final EAC</a:t>
            </a:r>
          </a:p>
          <a:p>
            <a:pPr lvl="3"/>
            <a:r>
              <a:rPr lang="en-US" dirty="0" smtClean="0"/>
              <a:t>Can then estimate the final BAC</a:t>
            </a:r>
          </a:p>
          <a:p>
            <a:pPr lvl="1"/>
            <a:r>
              <a:rPr lang="en-US" dirty="0" smtClean="0"/>
              <a:t>Final VAC </a:t>
            </a:r>
          </a:p>
          <a:p>
            <a:pPr lvl="2"/>
            <a:r>
              <a:rPr lang="en-US" dirty="0" smtClean="0"/>
              <a:t>Can be estimated as: (Final BAC – Final EAC)</a:t>
            </a:r>
          </a:p>
          <a:p>
            <a:pPr lvl="2"/>
            <a:r>
              <a:rPr lang="en-US" dirty="0"/>
              <a:t>VAC appears useful in measuring the value of a program’s risks (planning, estimating, scheduling, technical)</a:t>
            </a:r>
          </a:p>
          <a:p>
            <a:pPr lvl="2"/>
            <a:r>
              <a:rPr lang="en-US" dirty="0" smtClean="0"/>
              <a:t>May be used to measure how risks get burned down across the period of performance from ATP to Estimate Completion Date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(C)2011 MCR,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fld id="{6C9AF00F-C84E-47FD-8C3A-55F5D9F11108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2" t="21389"/>
          <a:stretch/>
        </p:blipFill>
        <p:spPr>
          <a:xfrm>
            <a:off x="130321" y="304800"/>
            <a:ext cx="893855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019" r="5505"/>
          <a:stretch/>
        </p:blipFill>
        <p:spPr>
          <a:xfrm>
            <a:off x="36837" y="228600"/>
            <a:ext cx="898333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2743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Integrated Cost-Risk Model (ICRM)</a:t>
            </a:r>
            <a:br>
              <a:rPr lang="en-US" sz="4000" dirty="0" smtClean="0"/>
            </a:br>
            <a:r>
              <a:rPr lang="en-US" sz="4000" dirty="0" smtClean="0"/>
              <a:t>Utilizing ACEIT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286000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2800" dirty="0" smtClean="0"/>
              <a:t>David R. Graham</a:t>
            </a:r>
          </a:p>
          <a:p>
            <a:r>
              <a:rPr lang="en-US" sz="1800" dirty="0" smtClean="0"/>
              <a:t>Consultant, Salient Federal Solutions</a:t>
            </a:r>
          </a:p>
          <a:p>
            <a:r>
              <a:rPr lang="en-US" sz="1800" dirty="0" smtClean="0"/>
              <a:t>Carlsbad, CA</a:t>
            </a:r>
          </a:p>
          <a:p>
            <a:r>
              <a:rPr lang="en-US" sz="1800" dirty="0" smtClean="0">
                <a:hlinkClick r:id="rId3"/>
              </a:rPr>
              <a:t>dgmogul1@verizon.net</a:t>
            </a:r>
            <a:endParaRPr lang="en-US" sz="1800" dirty="0" smtClean="0"/>
          </a:p>
          <a:p>
            <a:r>
              <a:rPr lang="en-US" sz="1800" dirty="0" smtClean="0"/>
              <a:t>703-489-6048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16083" y="6443246"/>
            <a:ext cx="7409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NOTE: Special thanks to Darren Elliott of Tecolote, Inc., for actual ICRM programming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What ICRM Brings</a:t>
            </a:r>
          </a:p>
          <a:p>
            <a:r>
              <a:rPr lang="en-US" sz="2200" dirty="0" smtClean="0"/>
              <a:t>ICRM </a:t>
            </a:r>
            <a:r>
              <a:rPr lang="en-US" sz="2200" dirty="0"/>
              <a:t>Model Overview Narrative </a:t>
            </a:r>
          </a:p>
          <a:p>
            <a:r>
              <a:rPr lang="en-US" sz="2200" dirty="0" smtClean="0"/>
              <a:t>ICRM Model Structure Illustration</a:t>
            </a:r>
          </a:p>
          <a:p>
            <a:r>
              <a:rPr lang="en-US" sz="2200" dirty="0" smtClean="0"/>
              <a:t>Note on Simulation Assumptions Used in the ICRM Model</a:t>
            </a:r>
          </a:p>
          <a:p>
            <a:r>
              <a:rPr lang="en-US" sz="2200" dirty="0" smtClean="0"/>
              <a:t>5X5 Risk Matrix Rating Scales</a:t>
            </a:r>
          </a:p>
          <a:p>
            <a:r>
              <a:rPr lang="en-US" sz="2200" dirty="0" smtClean="0"/>
              <a:t>Dominant Likelihood Algorithm</a:t>
            </a:r>
          </a:p>
          <a:p>
            <a:r>
              <a:rPr lang="en-US" sz="2200" dirty="0" smtClean="0"/>
              <a:t>DAU EVM 201 LAR Risk Register</a:t>
            </a:r>
          </a:p>
          <a:p>
            <a:r>
              <a:rPr lang="en-US" sz="2200" dirty="0" smtClean="0"/>
              <a:t>ICRM Mechanics </a:t>
            </a:r>
            <a:r>
              <a:rPr lang="en-US" sz="2000" dirty="0" smtClean="0"/>
              <a:t>General Overview</a:t>
            </a:r>
          </a:p>
          <a:p>
            <a:r>
              <a:rPr lang="en-US" sz="2000" dirty="0" smtClean="0"/>
              <a:t>ICRM WBS Element and Risk Prioritization Tornado Charts &amp; PDF/CDF Graphs</a:t>
            </a:r>
          </a:p>
          <a:p>
            <a:r>
              <a:rPr lang="en-US" sz="2000" dirty="0" smtClean="0"/>
              <a:t>ACEIT Workscreen Examples</a:t>
            </a:r>
          </a:p>
          <a:p>
            <a:r>
              <a:rPr lang="en-US" sz="2000" dirty="0" smtClean="0"/>
              <a:t>ICRM Customization</a:t>
            </a:r>
          </a:p>
          <a:p>
            <a:r>
              <a:rPr lang="en-US" sz="2000" dirty="0" smtClean="0"/>
              <a:t>Summary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What ICRM Brings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86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 smtClean="0"/>
              <a:t>EVM </a:t>
            </a:r>
            <a:r>
              <a:rPr lang="en-US" sz="2400" b="1" i="1" dirty="0"/>
              <a:t>data and risk register results </a:t>
            </a:r>
            <a:r>
              <a:rPr lang="en-US" sz="2400" b="1" i="1" dirty="0" smtClean="0"/>
              <a:t>into a probabilistic context using </a:t>
            </a:r>
            <a:r>
              <a:rPr lang="en-US" sz="2400" b="1" i="1" dirty="0"/>
              <a:t>the </a:t>
            </a:r>
            <a:r>
              <a:rPr lang="en-US" sz="2400" b="1" i="1" dirty="0" smtClean="0"/>
              <a:t>DAU Light </a:t>
            </a:r>
            <a:r>
              <a:rPr lang="en-US" sz="2400" b="1" i="1" dirty="0"/>
              <a:t>Assault Reconnaissance (LAR) </a:t>
            </a:r>
            <a:r>
              <a:rPr lang="en-US" sz="2400" b="1" i="1" dirty="0" smtClean="0"/>
              <a:t>Vehicle case study as the database </a:t>
            </a:r>
            <a:r>
              <a:rPr lang="en-US" sz="2400" b="1" i="1" dirty="0"/>
              <a:t>for illustrating the ICRM </a:t>
            </a:r>
            <a:endParaRPr lang="en-US" sz="24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 smtClean="0"/>
              <a:t>True confidence levels of contractor WBS-level EACs</a:t>
            </a:r>
          </a:p>
          <a:p>
            <a:pPr lvl="1"/>
            <a:r>
              <a:rPr lang="en-US" sz="1800" dirty="0" smtClean="0"/>
              <a:t>Through applying a range of WBS-level EVM PFs to create a distribution of possible ‘adjusted’ BCWR values at the WBS element level (cum ACWP + adjusted BCWR = EAC)</a:t>
            </a:r>
          </a:p>
          <a:p>
            <a:pPr lvl="1"/>
            <a:r>
              <a:rPr lang="en-US" sz="1800" dirty="0" smtClean="0"/>
              <a:t>Allowing identification of where contractor WBS-level EACs fall in the distributions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 smtClean="0"/>
              <a:t>WBS-level Risk Register-driven </a:t>
            </a:r>
            <a:r>
              <a:rPr lang="en-US" sz="2400" b="1" i="1" dirty="0"/>
              <a:t>cost-risk distributions</a:t>
            </a:r>
          </a:p>
          <a:p>
            <a:pPr lvl="1"/>
            <a:r>
              <a:rPr lang="en-US" sz="1800" dirty="0" smtClean="0"/>
              <a:t>Identifies risk register risks to affected WBS elements</a:t>
            </a:r>
          </a:p>
          <a:p>
            <a:pPr lvl="1"/>
            <a:r>
              <a:rPr lang="en-US" sz="1800" dirty="0" smtClean="0"/>
              <a:t>Applies risk likelihoods and cost consequence ranges to WBS element BCWR values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 smtClean="0"/>
              <a:t>Integration of both WBS PF-based and WBS Risk </a:t>
            </a:r>
            <a:r>
              <a:rPr lang="en-US" sz="2400" b="1" i="1" dirty="0"/>
              <a:t>R</a:t>
            </a:r>
            <a:r>
              <a:rPr lang="en-US" sz="2400" b="1" i="1" dirty="0" smtClean="0"/>
              <a:t>egister-based distributions by statistically summing them through monte carlo simulations in ACEIT producing an overall EAC cost-risk distribution</a:t>
            </a:r>
          </a:p>
        </p:txBody>
      </p:sp>
    </p:spTree>
    <p:extLst>
      <p:ext uri="{BB962C8B-B14F-4D97-AF65-F5344CB8AC3E}">
        <p14:creationId xmlns:p14="http://schemas.microsoft.com/office/powerpoint/2010/main" val="32968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ICRM Brings </a:t>
            </a:r>
            <a:r>
              <a:rPr lang="en-US" sz="2800" dirty="0" smtClean="0"/>
              <a:t>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924800" cy="4495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b="1" i="1" dirty="0"/>
              <a:t>Enables prioritization</a:t>
            </a:r>
          </a:p>
          <a:p>
            <a:pPr lvl="1"/>
            <a:r>
              <a:rPr lang="en-US" sz="2000" dirty="0"/>
              <a:t>By </a:t>
            </a:r>
            <a:r>
              <a:rPr lang="en-US" sz="2000" b="1" i="1" dirty="0"/>
              <a:t>WBS elements </a:t>
            </a:r>
            <a:r>
              <a:rPr lang="en-US" sz="2000" dirty="0"/>
              <a:t>most cost-impacted by risks, and</a:t>
            </a:r>
          </a:p>
          <a:p>
            <a:pPr lvl="1"/>
            <a:r>
              <a:rPr lang="en-US" sz="2000" dirty="0"/>
              <a:t>By </a:t>
            </a:r>
            <a:r>
              <a:rPr lang="en-US" sz="2000" b="1" i="1" dirty="0"/>
              <a:t>risks</a:t>
            </a:r>
            <a:r>
              <a:rPr lang="en-US" sz="2000" dirty="0"/>
              <a:t> causing </a:t>
            </a:r>
            <a:r>
              <a:rPr lang="en-US" sz="2000" dirty="0" smtClean="0"/>
              <a:t>the most significant cost impacts</a:t>
            </a:r>
            <a:endParaRPr lang="en-US" b="1" i="1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en-US" sz="2400" b="1" i="1" dirty="0" smtClean="0"/>
              <a:t>These results provide the basis for an ongoing meaningful dialogue </a:t>
            </a:r>
            <a:r>
              <a:rPr lang="en-US" sz="2400" b="1" i="1" dirty="0"/>
              <a:t>that is not happening </a:t>
            </a:r>
            <a:r>
              <a:rPr lang="en-US" sz="2400" b="1" i="1" dirty="0" smtClean="0"/>
              <a:t>today between the EVM analysts, technical risk management teams, cost estimators, schedule analysts, project officers and, ultimately, the program managers </a:t>
            </a:r>
            <a:r>
              <a:rPr lang="en-US" sz="2400" b="1" i="1" dirty="0"/>
              <a:t>based on cost impacts caused by </a:t>
            </a:r>
            <a:r>
              <a:rPr lang="en-US" sz="2400" b="1" i="1" dirty="0" smtClean="0"/>
              <a:t>risks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4234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905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Use of EVM Trends to Forecast Cost Risks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486400" cy="1295400"/>
          </a:xfrm>
        </p:spPr>
        <p:txBody>
          <a:bodyPr rtlCol="0"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Dr. Roy Smoker*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MCR LLC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rsmoker@mcri.com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(Other Charts Added by David R. Graham)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219200" y="2667000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Some Charts from Original Presentation at</a:t>
            </a:r>
          </a:p>
          <a:p>
            <a:pPr algn="ctr"/>
            <a:r>
              <a:rPr lang="en-US" sz="2400" b="1" dirty="0" smtClean="0"/>
              <a:t>2011 </a:t>
            </a:r>
            <a:r>
              <a:rPr lang="en-US" sz="2400" b="1" dirty="0"/>
              <a:t>ISPA/SCEA Conference, Albuquerque, NM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(C)2011 MCR, LLC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5791200"/>
            <a:ext cx="7825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*Roy E. Smoker (2011): Use of Earned Value Management Trends to Forecast Cost</a:t>
            </a:r>
          </a:p>
          <a:p>
            <a:r>
              <a:rPr lang="en-US" dirty="0" smtClean="0"/>
              <a:t>Risks, Journal of Cost Analysis and Parametrics, 4:1, 31-51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ICRM Model Overview Narrative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Enter in EVM data </a:t>
            </a:r>
            <a:r>
              <a:rPr lang="en-US" sz="1800" dirty="0" smtClean="0"/>
              <a:t>(e.g., BCWS, BCWP, ACWP cum-to-date)</a:t>
            </a:r>
          </a:p>
          <a:p>
            <a:r>
              <a:rPr lang="en-US" sz="1800" b="1" i="1" dirty="0" smtClean="0"/>
              <a:t>Non-Probabilistic EAC </a:t>
            </a:r>
            <a:r>
              <a:rPr lang="en-US" sz="1800" dirty="0" smtClean="0"/>
              <a:t>calculation</a:t>
            </a:r>
          </a:p>
          <a:p>
            <a:pPr lvl="1"/>
            <a:r>
              <a:rPr lang="en-US" sz="1400" dirty="0" smtClean="0"/>
              <a:t>Derive BCWR (BAC-BCWP); adjust by performance factor; develop EAC (i.e., ACWP cum-to-date + adjusted BCWR)</a:t>
            </a:r>
          </a:p>
          <a:p>
            <a:pPr lvl="1"/>
            <a:r>
              <a:rPr lang="en-US" sz="1400" dirty="0" smtClean="0"/>
              <a:t>NOTE: Can use BAC </a:t>
            </a:r>
            <a:r>
              <a:rPr lang="en-US" sz="1400" b="1" i="1" dirty="0" smtClean="0"/>
              <a:t>assuming growth </a:t>
            </a:r>
            <a:r>
              <a:rPr lang="en-US" sz="1400" dirty="0" smtClean="0"/>
              <a:t>derived from EVM Trends Approach </a:t>
            </a:r>
          </a:p>
          <a:p>
            <a:r>
              <a:rPr lang="en-US" sz="1800" b="1" i="1" dirty="0"/>
              <a:t>Performance Factors</a:t>
            </a:r>
            <a:r>
              <a:rPr lang="en-US" sz="1800" dirty="0"/>
              <a:t> </a:t>
            </a:r>
            <a:r>
              <a:rPr lang="en-US" sz="1800" dirty="0" smtClean="0"/>
              <a:t>range </a:t>
            </a:r>
            <a:r>
              <a:rPr lang="en-US" sz="1800" dirty="0"/>
              <a:t>data</a:t>
            </a:r>
            <a:endParaRPr lang="en-US" sz="1800" b="1" i="1" dirty="0"/>
          </a:p>
          <a:p>
            <a:pPr lvl="1"/>
            <a:r>
              <a:rPr lang="en-US" sz="1600" dirty="0"/>
              <a:t>Use CPI; SPI; CPI*SPI; </a:t>
            </a:r>
            <a:r>
              <a:rPr lang="en-US" sz="1600" dirty="0" smtClean="0"/>
              <a:t>(can use other PFs) </a:t>
            </a:r>
            <a:r>
              <a:rPr lang="en-US" sz="1600" dirty="0"/>
              <a:t>as separate cases or two at a time in a Min &amp; Max uniform </a:t>
            </a:r>
            <a:r>
              <a:rPr lang="en-US" sz="1600" dirty="0" smtClean="0"/>
              <a:t>distribution</a:t>
            </a:r>
          </a:p>
          <a:p>
            <a:pPr lvl="1"/>
            <a:r>
              <a:rPr lang="en-US" sz="1600" dirty="0" smtClean="0"/>
              <a:t>Utilize ACEIT’s capability to identify minimum/maximum results to construct a PF-based range distribution </a:t>
            </a:r>
            <a:r>
              <a:rPr lang="en-US" sz="1600" i="1" dirty="0" smtClean="0"/>
              <a:t>relaxing the analyst’s workload</a:t>
            </a:r>
            <a:endParaRPr lang="en-US" sz="1600" i="1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b="1" i="1" dirty="0" smtClean="0"/>
              <a:t>Risk Register</a:t>
            </a:r>
            <a:r>
              <a:rPr lang="en-US" sz="1800" dirty="0" smtClean="0"/>
              <a:t> data</a:t>
            </a:r>
            <a:endParaRPr lang="en-US" sz="1800" b="1" i="1" dirty="0" smtClean="0"/>
          </a:p>
          <a:p>
            <a:pPr lvl="1"/>
            <a:r>
              <a:rPr lang="en-US" sz="1600" dirty="0" smtClean="0"/>
              <a:t>Identify risks and their impacts</a:t>
            </a:r>
            <a:r>
              <a:rPr lang="en-US" sz="1600" b="1" i="1" dirty="0" smtClean="0"/>
              <a:t> </a:t>
            </a:r>
            <a:r>
              <a:rPr lang="en-US" sz="1600" dirty="0" smtClean="0"/>
              <a:t>to </a:t>
            </a:r>
            <a:r>
              <a:rPr lang="en-US" sz="1600" b="1" i="1" dirty="0" smtClean="0"/>
              <a:t>specific</a:t>
            </a:r>
            <a:r>
              <a:rPr lang="en-US" sz="1600" dirty="0" smtClean="0"/>
              <a:t> WBS elements</a:t>
            </a:r>
          </a:p>
          <a:p>
            <a:pPr lvl="2"/>
            <a:r>
              <a:rPr lang="en-US" sz="1400" dirty="0" smtClean="0"/>
              <a:t>One risk to one WBS; one risk to many WBSs</a:t>
            </a:r>
            <a:r>
              <a:rPr lang="en-US" sz="1600" dirty="0" smtClean="0"/>
              <a:t>; </a:t>
            </a:r>
            <a:r>
              <a:rPr lang="en-US" sz="1400" dirty="0" smtClean="0"/>
              <a:t>many risks to one WBS</a:t>
            </a:r>
            <a:endParaRPr lang="en-US" sz="1600" dirty="0" smtClean="0"/>
          </a:p>
          <a:p>
            <a:pPr lvl="1"/>
            <a:r>
              <a:rPr lang="en-US" sz="1600" dirty="0" smtClean="0"/>
              <a:t>Use </a:t>
            </a:r>
            <a:r>
              <a:rPr lang="en-US" sz="1600" b="1" i="1" dirty="0" smtClean="0"/>
              <a:t>midpoint</a:t>
            </a:r>
            <a:r>
              <a:rPr lang="en-US" sz="1600" dirty="0" smtClean="0"/>
              <a:t> of </a:t>
            </a:r>
            <a:r>
              <a:rPr lang="en-US" sz="1600" b="1" i="1" dirty="0" smtClean="0"/>
              <a:t>risk likelihoods </a:t>
            </a:r>
            <a:r>
              <a:rPr lang="en-US" sz="1600" dirty="0" smtClean="0"/>
              <a:t>(e.g., if range=5%-20%, use 12.5%)</a:t>
            </a:r>
            <a:endParaRPr lang="en-US" sz="1600" b="1" i="1" dirty="0" smtClean="0"/>
          </a:p>
          <a:p>
            <a:pPr lvl="1"/>
            <a:r>
              <a:rPr lang="en-US" sz="1600" dirty="0" smtClean="0"/>
              <a:t>Identify </a:t>
            </a:r>
            <a:r>
              <a:rPr lang="en-US" sz="1600" b="1" i="1" dirty="0" smtClean="0"/>
              <a:t>risk cost consequence ranges </a:t>
            </a:r>
            <a:r>
              <a:rPr lang="en-US" sz="1600" dirty="0" smtClean="0"/>
              <a:t>(i.e., low, most likely &amp; high values) and apply resulting percent impacts on adjusted BCWRs</a:t>
            </a:r>
          </a:p>
          <a:p>
            <a:r>
              <a:rPr lang="en-US" sz="1800" b="1" i="1" dirty="0" smtClean="0"/>
              <a:t>Incorporate all risks </a:t>
            </a:r>
            <a:r>
              <a:rPr lang="en-US" sz="1800" dirty="0" smtClean="0"/>
              <a:t>in Latin Hypercube ACEIT simulations and calculate EAC as a total value that includes all risk effects</a:t>
            </a:r>
            <a:endParaRPr lang="en-US" sz="1800" dirty="0"/>
          </a:p>
          <a:p>
            <a:endParaRPr lang="en-US" sz="1200" dirty="0" smtClean="0"/>
          </a:p>
          <a:p>
            <a:pPr lvl="1"/>
            <a:endParaRPr lang="en-US" sz="1100" dirty="0" smtClean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28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ICRM Model Structure Illustration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5751" y="5029200"/>
            <a:ext cx="7620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 Calculations Based on Single Performance Factor (PF)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383406"/>
            <a:ext cx="7620000" cy="7501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Statistical PF Range &amp; Risk Register-Impacted EAC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3016" y="2286000"/>
            <a:ext cx="7620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Risk Register Risk Inputs (ID WBSs impacted; Cost Consequences; Likelihoods)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724" y="3657600"/>
            <a:ext cx="7620000" cy="121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Performance Factor Range Impact Calculation (Range * affected WBS items)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flipH="1" flipV="1">
            <a:off x="8229600" y="1752600"/>
            <a:ext cx="19320" cy="2011680"/>
          </a:xfrm>
          <a:prstGeom prst="curvedConnector3">
            <a:avLst>
              <a:gd name="adj1" fmla="val -1556879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0800000">
            <a:off x="570515" y="2022251"/>
            <a:ext cx="12700" cy="1137097"/>
          </a:xfrm>
          <a:prstGeom prst="curvedConnector3">
            <a:avLst>
              <a:gd name="adj1" fmla="val 180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H="1" flipV="1">
            <a:off x="8275751" y="4236434"/>
            <a:ext cx="19320" cy="1491266"/>
          </a:xfrm>
          <a:prstGeom prst="curvedConnector3">
            <a:avLst>
              <a:gd name="adj1" fmla="val -118323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 on ICRM Simulation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Decision Rule on Whether the Risk Actually Happens</a:t>
            </a:r>
          </a:p>
          <a:p>
            <a:pPr lvl="1"/>
            <a:r>
              <a:rPr lang="en-US" dirty="0" smtClean="0"/>
              <a:t>Random number generator produces a number between “0” &amp; “1” that compares against the risk register’s likelihood</a:t>
            </a:r>
          </a:p>
          <a:p>
            <a:pPr lvl="2"/>
            <a:r>
              <a:rPr lang="en-US" dirty="0" smtClean="0"/>
              <a:t>The “Dominant Likelihood” algorithm determines the ‘winner’ of the comparison and either includes the full risk’s cost consequence or none of the consequence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5x5 Risk Matrix Rating Scales</a:t>
            </a:r>
            <a:br>
              <a:rPr lang="en-US" sz="3200" dirty="0" smtClean="0"/>
            </a:br>
            <a:r>
              <a:rPr lang="en-US" sz="2000" dirty="0" smtClean="0"/>
              <a:t>Definitions From Program’s Risk Management IPT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90663"/>
            <a:ext cx="4267200" cy="1938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Level Likelihood of Occurrence</a:t>
            </a:r>
            <a:endParaRPr lang="en-US" sz="1800" baseline="30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1 Not Likely (5% - 20%)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2 Low Likelihood (21% - 40%)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3 Likely (41% - 60%)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4 Highly likely (61% - 80%)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5 Near certainty (81% - 99%)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7529513" y="1416050"/>
            <a:ext cx="1614487" cy="4217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119063" indent="-119063" algn="ctr">
              <a:spcAft>
                <a:spcPts val="1200"/>
              </a:spcAft>
            </a:pPr>
            <a:r>
              <a:rPr lang="en-US" sz="1100" b="1" dirty="0" smtClean="0">
                <a:latin typeface="Times New Roman" pitchFamily="18" charset="0"/>
              </a:rPr>
              <a:t> </a:t>
            </a:r>
            <a:r>
              <a:rPr lang="en-US" sz="1100" b="1" u="sng" dirty="0" smtClean="0">
                <a:latin typeface="Times New Roman" pitchFamily="18" charset="0"/>
              </a:rPr>
              <a:t>NOTES ON COST CONSEQUENCE APPROACHES</a:t>
            </a:r>
          </a:p>
          <a:p>
            <a:pPr marL="119063" indent="-119063">
              <a:spcAft>
                <a:spcPts val="1200"/>
              </a:spcAft>
            </a:pPr>
            <a:r>
              <a:rPr lang="en-US" sz="1100" b="1" u="sng" dirty="0" smtClean="0">
                <a:latin typeface="Times New Roman" pitchFamily="18" charset="0"/>
              </a:rPr>
              <a:t>Alternative 1</a:t>
            </a:r>
            <a:r>
              <a:rPr lang="en-US" sz="1100" b="1" dirty="0" smtClean="0">
                <a:latin typeface="Times New Roman" pitchFamily="18" charset="0"/>
              </a:rPr>
              <a:t>: Percent of last approved cost estimate</a:t>
            </a:r>
          </a:p>
          <a:p>
            <a:pPr marL="119063" indent="-119063">
              <a:spcAft>
                <a:spcPts val="1200"/>
              </a:spcAft>
            </a:pPr>
            <a:r>
              <a:rPr lang="en-US" sz="1100" b="1" u="sng" dirty="0" smtClean="0">
                <a:latin typeface="Times New Roman" pitchFamily="18" charset="0"/>
              </a:rPr>
              <a:t>Alternative 2</a:t>
            </a:r>
            <a:r>
              <a:rPr lang="en-US" sz="1100" b="1" dirty="0" smtClean="0">
                <a:latin typeface="Times New Roman" pitchFamily="18" charset="0"/>
              </a:rPr>
              <a:t>: Percent of affected WBS element’s BCWR (i.e., S/C, P/L, etc.) </a:t>
            </a:r>
          </a:p>
          <a:p>
            <a:pPr marL="119063" indent="-119063">
              <a:spcAft>
                <a:spcPts val="1200"/>
              </a:spcAft>
            </a:pPr>
            <a:r>
              <a:rPr lang="en-US" sz="1100" b="1" u="sng" dirty="0" smtClean="0">
                <a:latin typeface="Times New Roman" pitchFamily="18" charset="0"/>
              </a:rPr>
              <a:t>Alternative 3</a:t>
            </a:r>
            <a:r>
              <a:rPr lang="en-US" sz="1100" b="1" dirty="0" smtClean="0">
                <a:latin typeface="Times New Roman" pitchFamily="18" charset="0"/>
              </a:rPr>
              <a:t>: Percent additional resources taken as a function of burn rate per schedule slip on WBS element(s) affected</a:t>
            </a:r>
            <a:endParaRPr lang="en-US" sz="1100" b="1" dirty="0">
              <a:latin typeface="Times New Roman" pitchFamily="18" charset="0"/>
            </a:endParaRPr>
          </a:p>
          <a:p>
            <a:pPr marL="119063" indent="-119063">
              <a:spcAft>
                <a:spcPts val="1200"/>
              </a:spcAft>
            </a:pPr>
            <a:endParaRPr lang="en-US" sz="1100" b="1" dirty="0">
              <a:latin typeface="Times New Roman" pitchFamily="18" charset="0"/>
            </a:endParaRP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057775" y="1490663"/>
          <a:ext cx="262890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Worksheet" r:id="rId4" imgW="4743551" imgH="7420031" progId="Excel.Sheet.8">
                  <p:embed/>
                </p:oleObj>
              </mc:Choice>
              <mc:Fallback>
                <p:oleObj name="Worksheet" r:id="rId4" imgW="4743551" imgH="7420031" progId="Excel.Sheet.8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1490663"/>
                        <a:ext cx="2628900" cy="411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 rot="-5400000">
            <a:off x="4327157" y="2018266"/>
            <a:ext cx="1356462" cy="286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/>
              <a:t>Consequence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450610"/>
            <a:ext cx="3886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Cost Consequence Rating (see notes, Alternatives 1,2 &amp;3)</a:t>
            </a:r>
            <a:endParaRPr lang="en-US" baseline="300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5 Critical (23% - 28%)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4 Serious (15%- 20%)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3 Moderate (10% - 15%)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2 Minor (5% - 10%)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1 Negligible (1% - 5%)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OPP (opportunities) Potential cost savings (added to matrix)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372225"/>
            <a:ext cx="9144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Number of risks in above example are from DAU EVM 201 LAR Risk Assessment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3124200"/>
            <a:ext cx="360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(Note: Percentages from DoD range guidance)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788223"/>
            <a:ext cx="360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(Note: Percentages from DoD range guidance)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Dominant Likelihood Algorithm</a:t>
            </a:r>
            <a:br>
              <a:rPr lang="en-US" sz="3200" dirty="0" smtClean="0"/>
            </a:br>
            <a:r>
              <a:rPr lang="en-US" sz="2800" dirty="0" smtClean="0"/>
              <a:t>General Process Overview</a:t>
            </a:r>
            <a:r>
              <a:rPr lang="en-US" sz="3200" dirty="0" smtClean="0"/>
              <a:t> 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17513" y="1601787"/>
            <a:ext cx="179235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 b="1" u="sng" dirty="0" smtClean="0"/>
              <a:t>1). Identify </a:t>
            </a:r>
            <a:r>
              <a:rPr lang="en-US" sz="1200" b="1" u="sng" dirty="0"/>
              <a:t>Discrete Risks</a:t>
            </a:r>
          </a:p>
          <a:p>
            <a:pPr>
              <a:buNone/>
            </a:pPr>
            <a:r>
              <a:rPr lang="en-US" sz="1200" dirty="0"/>
              <a:t>Risk #1</a:t>
            </a:r>
          </a:p>
          <a:p>
            <a:pPr>
              <a:buNone/>
            </a:pPr>
            <a:r>
              <a:rPr lang="en-US" sz="1200" dirty="0"/>
              <a:t>Risk #2</a:t>
            </a:r>
          </a:p>
          <a:p>
            <a:pPr>
              <a:buNone/>
            </a:pPr>
            <a:r>
              <a:rPr lang="en-US" sz="1200" dirty="0"/>
              <a:t>Risk #3</a:t>
            </a:r>
          </a:p>
          <a:p>
            <a:pPr>
              <a:buNone/>
            </a:pPr>
            <a:r>
              <a:rPr lang="en-US" sz="1200" dirty="0"/>
              <a:t>…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87350" y="2701925"/>
            <a:ext cx="19843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1200" b="1" u="sng" dirty="0" smtClean="0"/>
              <a:t>2). Estimate </a:t>
            </a:r>
            <a:r>
              <a:rPr lang="en-US" sz="1200" b="1" u="sng" dirty="0"/>
              <a:t>Consequence</a:t>
            </a:r>
          </a:p>
          <a:p>
            <a:pPr>
              <a:buNone/>
            </a:pPr>
            <a:r>
              <a:rPr lang="en-US" sz="1200" dirty="0"/>
              <a:t> WBS, Months delay, </a:t>
            </a:r>
            <a:r>
              <a:rPr lang="en-US" sz="1200" dirty="0" smtClean="0"/>
              <a:t>Phase</a:t>
            </a:r>
          </a:p>
          <a:p>
            <a:pPr>
              <a:buNone/>
            </a:pPr>
            <a:r>
              <a:rPr lang="en-US" sz="1200" dirty="0" smtClean="0"/>
              <a:t> of </a:t>
            </a:r>
            <a:r>
              <a:rPr lang="en-US" sz="1200" dirty="0"/>
              <a:t>Delay</a:t>
            </a:r>
          </a:p>
          <a:p>
            <a:pPr>
              <a:buNone/>
            </a:pPr>
            <a:r>
              <a:rPr lang="en-US" sz="1200" dirty="0"/>
              <a:t> WBS % Increase in NRE, </a:t>
            </a:r>
            <a:r>
              <a:rPr lang="en-US" sz="1200" dirty="0" smtClean="0"/>
              <a:t>REC</a:t>
            </a:r>
          </a:p>
          <a:p>
            <a:pPr>
              <a:buNone/>
            </a:pPr>
            <a:r>
              <a:rPr lang="en-US" sz="1200" dirty="0" smtClean="0"/>
              <a:t> </a:t>
            </a:r>
            <a:r>
              <a:rPr lang="en-US" sz="1200" dirty="0"/>
              <a:t>or both</a:t>
            </a:r>
          </a:p>
          <a:p>
            <a:pPr>
              <a:buNone/>
            </a:pPr>
            <a:r>
              <a:rPr lang="en-US" sz="1200" dirty="0"/>
              <a:t> Convert both to $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03225" y="4008437"/>
            <a:ext cx="18034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1200" b="1" u="sng" dirty="0" smtClean="0"/>
              <a:t>3). Estimate </a:t>
            </a:r>
            <a:r>
              <a:rPr lang="en-US" sz="1200" b="1" u="sng" dirty="0"/>
              <a:t>Likelihood</a:t>
            </a:r>
          </a:p>
          <a:p>
            <a:pPr>
              <a:buNone/>
            </a:pPr>
            <a:r>
              <a:rPr lang="en-US" sz="1200" dirty="0"/>
              <a:t> Remote, Unlikely, Likely</a:t>
            </a:r>
            <a:r>
              <a:rPr lang="en-US" sz="1200" dirty="0" smtClean="0"/>
              <a:t>,</a:t>
            </a:r>
          </a:p>
          <a:p>
            <a:pPr>
              <a:buNone/>
            </a:pPr>
            <a:r>
              <a:rPr lang="en-US" sz="1200" dirty="0" smtClean="0"/>
              <a:t> </a:t>
            </a:r>
            <a:r>
              <a:rPr lang="en-US" sz="1200" dirty="0"/>
              <a:t>Very Likely, Near 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 Certainty</a:t>
            </a:r>
            <a:endParaRPr lang="en-US" sz="1200" dirty="0"/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168525"/>
            <a:ext cx="1868488" cy="183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5743575" y="2129309"/>
            <a:ext cx="914033" cy="14219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9600" dirty="0">
                <a:latin typeface="Symbol" pitchFamily="18" charset="2"/>
                <a:sym typeface="Symbol" pitchFamily="18" charset="2"/>
              </a:rPr>
              <a:t></a:t>
            </a:r>
            <a:endParaRPr lang="en-US" sz="9600" dirty="0">
              <a:latin typeface="Symbol" pitchFamily="18" charset="2"/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5868988" y="3378430"/>
            <a:ext cx="556563" cy="2585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 b="1" dirty="0"/>
              <a:t>N = 1</a:t>
            </a:r>
            <a:endParaRPr lang="en-US" sz="1200" dirty="0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5707063" y="2305634"/>
            <a:ext cx="1106393" cy="2585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 b="1" dirty="0"/>
              <a:t>Max. # Risks</a:t>
            </a:r>
            <a:endParaRPr lang="en-US" sz="1200" dirty="0"/>
          </a:p>
        </p:txBody>
      </p:sp>
      <p:sp>
        <p:nvSpPr>
          <p:cNvPr id="5131" name="AutoShape 10"/>
          <p:cNvSpPr>
            <a:spLocks noChangeArrowheads="1"/>
          </p:cNvSpPr>
          <p:nvPr/>
        </p:nvSpPr>
        <p:spPr bwMode="auto">
          <a:xfrm>
            <a:off x="6669088" y="2389187"/>
            <a:ext cx="931862" cy="869950"/>
          </a:xfrm>
          <a:prstGeom prst="diamond">
            <a:avLst/>
          </a:prstGeom>
          <a:noFill/>
          <a:ln w="1270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000" dirty="0"/>
              <a:t>Likelihood</a:t>
            </a:r>
          </a:p>
          <a:p>
            <a:pPr algn="ctr">
              <a:buNone/>
            </a:pPr>
            <a:r>
              <a:rPr lang="en-US" sz="1000" dirty="0" smtClean="0"/>
              <a:t>&gt; Random</a:t>
            </a:r>
          </a:p>
          <a:p>
            <a:pPr algn="ctr">
              <a:buNone/>
            </a:pPr>
            <a:r>
              <a:rPr lang="en-US" sz="1000" dirty="0" smtClean="0"/>
              <a:t># Draw </a:t>
            </a:r>
            <a:endParaRPr lang="en-US" sz="1000" dirty="0"/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 rot="5400000">
            <a:off x="6917417" y="3406787"/>
            <a:ext cx="811441" cy="18097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400" dirty="0">
                <a:latin typeface="Times New Roman" pitchFamily="18" charset="0"/>
              </a:rPr>
              <a:t>}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6224588" y="4471987"/>
            <a:ext cx="180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Run appropriate </a:t>
            </a:r>
          </a:p>
          <a:p>
            <a:pPr algn="ctr"/>
            <a:r>
              <a:rPr lang="en-US" sz="1200" b="1"/>
              <a:t># of iterations</a:t>
            </a:r>
            <a:endParaRPr lang="en-US" sz="1200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091785" y="3544887"/>
            <a:ext cx="116730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200"/>
              <a:t>Don’t add </a:t>
            </a:r>
          </a:p>
          <a:p>
            <a:pPr algn="ctr">
              <a:buNone/>
            </a:pPr>
            <a:r>
              <a:rPr lang="en-US" sz="1200"/>
              <a:t>consequence</a:t>
            </a:r>
          </a:p>
        </p:txBody>
      </p:sp>
      <p:cxnSp>
        <p:nvCxnSpPr>
          <p:cNvPr id="5135" name="AutoShape 14"/>
          <p:cNvCxnSpPr>
            <a:cxnSpLocks noChangeShapeType="1"/>
            <a:stCxn id="5125" idx="3"/>
          </p:cNvCxnSpPr>
          <p:nvPr/>
        </p:nvCxnSpPr>
        <p:spPr bwMode="auto">
          <a:xfrm flipV="1">
            <a:off x="2371725" y="3084512"/>
            <a:ext cx="676275" cy="21757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66"/>
            </a:solidFill>
            <a:miter lim="800000"/>
            <a:headEnd type="none" w="sm" len="sm"/>
            <a:tailEnd type="triangle" w="med" len="med"/>
          </a:ln>
        </p:spPr>
      </p:cxnSp>
      <p:cxnSp>
        <p:nvCxnSpPr>
          <p:cNvPr id="5136" name="AutoShape 15"/>
          <p:cNvCxnSpPr>
            <a:cxnSpLocks noChangeShapeType="1"/>
          </p:cNvCxnSpPr>
          <p:nvPr/>
        </p:nvCxnSpPr>
        <p:spPr bwMode="auto">
          <a:xfrm flipV="1">
            <a:off x="2206625" y="3850688"/>
            <a:ext cx="1603375" cy="53773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66"/>
            </a:solidFill>
            <a:miter lim="800000"/>
            <a:headEnd type="none" w="sm" len="sm"/>
            <a:tailEnd type="triangle" w="med" len="med"/>
          </a:ln>
        </p:spPr>
      </p:cxn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5957887" y="5064125"/>
            <a:ext cx="2728913" cy="2585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1200" b="1" u="sng" dirty="0"/>
              <a:t>Develop Cumulative Distribution</a:t>
            </a:r>
            <a:endParaRPr lang="en-US" sz="1200" u="sng" dirty="0"/>
          </a:p>
        </p:txBody>
      </p:sp>
      <p:cxnSp>
        <p:nvCxnSpPr>
          <p:cNvPr id="5138" name="AutoShape 17"/>
          <p:cNvCxnSpPr>
            <a:cxnSpLocks noChangeShapeType="1"/>
            <a:stCxn id="5133" idx="2"/>
            <a:endCxn id="5137" idx="0"/>
          </p:cNvCxnSpPr>
          <p:nvPr/>
        </p:nvCxnSpPr>
        <p:spPr bwMode="auto">
          <a:xfrm rot="16200000" flipH="1">
            <a:off x="7156847" y="4898628"/>
            <a:ext cx="134938" cy="19605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66"/>
            </a:solidFill>
            <a:miter lim="800000"/>
            <a:headEnd type="none" w="sm" len="sm"/>
            <a:tailEnd type="triangle" w="med" len="med"/>
          </a:ln>
        </p:spPr>
      </p:cxnSp>
      <p:sp>
        <p:nvSpPr>
          <p:cNvPr id="5139" name="Text Box 18"/>
          <p:cNvSpPr txBox="1">
            <a:spLocks noChangeArrowheads="1"/>
          </p:cNvSpPr>
          <p:nvPr/>
        </p:nvSpPr>
        <p:spPr bwMode="auto">
          <a:xfrm>
            <a:off x="7418935" y="3543300"/>
            <a:ext cx="116730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200" dirty="0"/>
              <a:t>Add full</a:t>
            </a:r>
          </a:p>
          <a:p>
            <a:pPr algn="ctr">
              <a:buNone/>
            </a:pPr>
            <a:r>
              <a:rPr lang="en-US" sz="1200" dirty="0"/>
              <a:t>consequence</a:t>
            </a:r>
          </a:p>
        </p:txBody>
      </p:sp>
      <p:cxnSp>
        <p:nvCxnSpPr>
          <p:cNvPr id="5140" name="AutoShape 19"/>
          <p:cNvCxnSpPr>
            <a:cxnSpLocks noChangeShapeType="1"/>
            <a:stCxn id="5131" idx="3"/>
            <a:endCxn id="5139" idx="0"/>
          </p:cNvCxnSpPr>
          <p:nvPr/>
        </p:nvCxnSpPr>
        <p:spPr bwMode="auto">
          <a:xfrm>
            <a:off x="7600950" y="2824162"/>
            <a:ext cx="401638" cy="719138"/>
          </a:xfrm>
          <a:prstGeom prst="bentConnector2">
            <a:avLst/>
          </a:prstGeom>
          <a:noFill/>
          <a:ln w="28575">
            <a:solidFill>
              <a:srgbClr val="000066"/>
            </a:solidFill>
            <a:miter lim="800000"/>
            <a:headEnd type="none" w="sm" len="sm"/>
            <a:tailEnd type="triangle" w="med" len="med"/>
          </a:ln>
        </p:spPr>
      </p:cxnSp>
      <p:cxnSp>
        <p:nvCxnSpPr>
          <p:cNvPr id="5141" name="AutoShape 20"/>
          <p:cNvCxnSpPr>
            <a:cxnSpLocks noChangeShapeType="1"/>
            <a:stCxn id="5131" idx="2"/>
            <a:endCxn id="5134" idx="0"/>
          </p:cNvCxnSpPr>
          <p:nvPr/>
        </p:nvCxnSpPr>
        <p:spPr bwMode="auto">
          <a:xfrm rot="5400000">
            <a:off x="6762354" y="3172222"/>
            <a:ext cx="285750" cy="45958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66"/>
            </a:solidFill>
            <a:miter lim="800000"/>
            <a:headEnd type="none" w="sm" len="sm"/>
            <a:tailEnd type="triangle" w="med" len="med"/>
          </a:ln>
        </p:spPr>
      </p:cxnSp>
      <p:sp>
        <p:nvSpPr>
          <p:cNvPr id="5142" name="Line 21"/>
          <p:cNvSpPr>
            <a:spLocks noChangeShapeType="1"/>
          </p:cNvSpPr>
          <p:nvPr/>
        </p:nvSpPr>
        <p:spPr bwMode="auto">
          <a:xfrm>
            <a:off x="4949825" y="2963862"/>
            <a:ext cx="7429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Text Box 22"/>
          <p:cNvSpPr txBox="1">
            <a:spLocks noChangeArrowheads="1"/>
          </p:cNvSpPr>
          <p:nvPr/>
        </p:nvSpPr>
        <p:spPr bwMode="auto">
          <a:xfrm>
            <a:off x="7608888" y="2597150"/>
            <a:ext cx="385042" cy="2308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000" dirty="0">
                <a:latin typeface="Times New Roman" pitchFamily="18" charset="0"/>
              </a:rPr>
              <a:t>Yes</a:t>
            </a:r>
          </a:p>
        </p:txBody>
      </p:sp>
      <p:sp>
        <p:nvSpPr>
          <p:cNvPr id="5144" name="Text Box 23"/>
          <p:cNvSpPr txBox="1">
            <a:spLocks noChangeArrowheads="1"/>
          </p:cNvSpPr>
          <p:nvPr/>
        </p:nvSpPr>
        <p:spPr bwMode="auto">
          <a:xfrm>
            <a:off x="7108825" y="3195637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No</a:t>
            </a: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5719763" y="1906587"/>
            <a:ext cx="2778125" cy="2116138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4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0" y="5311775"/>
            <a:ext cx="1925638" cy="1317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36985" y="1948190"/>
            <a:ext cx="2292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NOTE: Random # Draw = &gt; 0 and &lt; 1</a:t>
            </a:r>
            <a:endParaRPr lang="en-US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9F04F9-EF49-4DD0-8ED8-CAE4308BFF9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1747" name="Rectangle 2" descr="Dashed downward diagonal"/>
          <p:cNvSpPr>
            <a:spLocks noChangeArrowheads="1"/>
          </p:cNvSpPr>
          <p:nvPr/>
        </p:nvSpPr>
        <p:spPr bwMode="auto">
          <a:xfrm>
            <a:off x="1" y="4194177"/>
            <a:ext cx="1235075" cy="271463"/>
          </a:xfrm>
          <a:prstGeom prst="rect">
            <a:avLst/>
          </a:prstGeom>
          <a:pattFill prst="dashDnDiag">
            <a:fgClr>
              <a:srgbClr val="00FF00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" y="1973265"/>
            <a:ext cx="1235075" cy="271462"/>
          </a:xfrm>
          <a:prstGeom prst="rect">
            <a:avLst/>
          </a:prstGeom>
          <a:solidFill>
            <a:srgbClr val="FFFF00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749" name="Rectangle 4" descr="Wide upward diagonal"/>
          <p:cNvSpPr>
            <a:spLocks noChangeArrowheads="1"/>
          </p:cNvSpPr>
          <p:nvPr/>
        </p:nvSpPr>
        <p:spPr bwMode="auto">
          <a:xfrm>
            <a:off x="1" y="719139"/>
            <a:ext cx="1235075" cy="271462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0" y="661988"/>
            <a:ext cx="3087688" cy="609397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 dirty="0">
                <a:latin typeface="Arial" charset="0"/>
              </a:rPr>
              <a:t>High</a:t>
            </a:r>
            <a:r>
              <a:rPr lang="en-US" sz="1600" b="1" dirty="0">
                <a:latin typeface="Arial" charset="0"/>
              </a:rPr>
              <a:t>: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1. Engine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2. Cooling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3. Exhaust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4. Suspension/Steering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5. Power Pac/Sub Sys Design</a:t>
            </a:r>
          </a:p>
          <a:p>
            <a:pPr eaLnBrk="0" hangingPunct="0"/>
            <a:endParaRPr lang="en-US" sz="1600" b="1" dirty="0">
              <a:latin typeface="Arial" charset="0"/>
            </a:endParaRPr>
          </a:p>
          <a:p>
            <a:pPr eaLnBrk="0" hangingPunct="0"/>
            <a:r>
              <a:rPr lang="en-US" sz="1800" b="1" dirty="0">
                <a:latin typeface="Arial" charset="0"/>
              </a:rPr>
              <a:t>Medium</a:t>
            </a:r>
          </a:p>
          <a:p>
            <a:pPr eaLnBrk="0" hangingPunct="0"/>
            <a:r>
              <a:rPr lang="en-US" sz="1600" b="1" dirty="0" smtClean="0">
                <a:latin typeface="Arial" charset="0"/>
              </a:rPr>
              <a:t>6</a:t>
            </a:r>
            <a:r>
              <a:rPr lang="en-US" sz="1600" b="1" dirty="0">
                <a:latin typeface="Arial" charset="0"/>
              </a:rPr>
              <a:t>. Fuel System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7. Controls/Instrument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8. Subsystem Test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9. Armament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10. Integration/Assembly</a:t>
            </a:r>
          </a:p>
          <a:p>
            <a:pPr eaLnBrk="0" hangingPunct="0"/>
            <a:endParaRPr lang="en-US" sz="1600" b="1" dirty="0">
              <a:latin typeface="Arial" charset="0"/>
            </a:endParaRPr>
          </a:p>
          <a:p>
            <a:pPr eaLnBrk="0" hangingPunct="0"/>
            <a:r>
              <a:rPr lang="en-US" sz="1800" b="1" dirty="0">
                <a:latin typeface="Arial" charset="0"/>
              </a:rPr>
              <a:t>Low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11. Frame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12. Aux Automotive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13. Body Cab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14. Communications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15. Sys Engineering &amp; PM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16. Sys Test &amp; Evaluation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17. Training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18. Data</a:t>
            </a:r>
          </a:p>
          <a:p>
            <a:pPr eaLnBrk="0" hangingPunct="0"/>
            <a:r>
              <a:rPr lang="en-US" sz="1600" b="1" dirty="0">
                <a:latin typeface="Arial" charset="0"/>
              </a:rPr>
              <a:t>19. Peculiar Supt Equipment</a:t>
            </a:r>
          </a:p>
        </p:txBody>
      </p:sp>
      <p:sp>
        <p:nvSpPr>
          <p:cNvPr id="31751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"/>
            <a:ext cx="7929559" cy="596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DAU EVM 201 LAR Risk Assessment</a:t>
            </a:r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3495677" y="787400"/>
            <a:ext cx="1087439" cy="939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Arial Black" pitchFamily="34" charset="0"/>
              </a:rPr>
              <a:t>.</a:t>
            </a:r>
          </a:p>
        </p:txBody>
      </p:sp>
      <p:sp>
        <p:nvSpPr>
          <p:cNvPr id="31753" name="Rectangle 8" descr="Dashed downward diagonal"/>
          <p:cNvSpPr>
            <a:spLocks noChangeArrowheads="1"/>
          </p:cNvSpPr>
          <p:nvPr/>
        </p:nvSpPr>
        <p:spPr bwMode="auto">
          <a:xfrm>
            <a:off x="3495677" y="1727200"/>
            <a:ext cx="1087439" cy="941388"/>
          </a:xfrm>
          <a:prstGeom prst="rect">
            <a:avLst/>
          </a:prstGeom>
          <a:pattFill prst="dashDn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1754" name="Rectangle 9" descr="Dashed downward diagonal"/>
          <p:cNvSpPr>
            <a:spLocks noChangeArrowheads="1"/>
          </p:cNvSpPr>
          <p:nvPr/>
        </p:nvSpPr>
        <p:spPr bwMode="auto">
          <a:xfrm>
            <a:off x="3495677" y="2668588"/>
            <a:ext cx="1087439" cy="939800"/>
          </a:xfrm>
          <a:prstGeom prst="rect">
            <a:avLst/>
          </a:prstGeom>
          <a:pattFill prst="dashDn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15</a:t>
            </a:r>
          </a:p>
        </p:txBody>
      </p:sp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4583113" y="787400"/>
            <a:ext cx="1085851" cy="939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Arial Black" pitchFamily="34" charset="0"/>
              </a:rPr>
              <a:t>.</a:t>
            </a:r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4583113" y="1727200"/>
            <a:ext cx="1085851" cy="9413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Arial Black" pitchFamily="34" charset="0"/>
              </a:rPr>
              <a:t>9</a:t>
            </a:r>
          </a:p>
        </p:txBody>
      </p:sp>
      <p:sp>
        <p:nvSpPr>
          <p:cNvPr id="31757" name="Rectangle 12"/>
          <p:cNvSpPr>
            <a:spLocks noChangeArrowheads="1"/>
          </p:cNvSpPr>
          <p:nvPr/>
        </p:nvSpPr>
        <p:spPr bwMode="auto">
          <a:xfrm>
            <a:off x="4583113" y="2668588"/>
            <a:ext cx="1085851" cy="939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rial Black" pitchFamily="34" charset="0"/>
              </a:rPr>
              <a:t>8</a:t>
            </a:r>
          </a:p>
        </p:txBody>
      </p:sp>
      <p:sp>
        <p:nvSpPr>
          <p:cNvPr id="31758" name="Rectangle 13" descr="Wide upward diagonal"/>
          <p:cNvSpPr>
            <a:spLocks noChangeArrowheads="1"/>
          </p:cNvSpPr>
          <p:nvPr/>
        </p:nvSpPr>
        <p:spPr bwMode="auto">
          <a:xfrm>
            <a:off x="5668964" y="787400"/>
            <a:ext cx="1087437" cy="939800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12700">
            <a:pattFill prst="smGrid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1759" name="Rectangle 14"/>
          <p:cNvSpPr>
            <a:spLocks noChangeArrowheads="1"/>
          </p:cNvSpPr>
          <p:nvPr/>
        </p:nvSpPr>
        <p:spPr bwMode="auto">
          <a:xfrm>
            <a:off x="5668964" y="1727200"/>
            <a:ext cx="1087437" cy="9413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Arial Black" pitchFamily="34" charset="0"/>
              </a:rPr>
              <a:t>4, 5</a:t>
            </a:r>
          </a:p>
        </p:txBody>
      </p:sp>
      <p:sp>
        <p:nvSpPr>
          <p:cNvPr id="31760" name="Rectangle 15"/>
          <p:cNvSpPr>
            <a:spLocks noChangeArrowheads="1"/>
          </p:cNvSpPr>
          <p:nvPr/>
        </p:nvSpPr>
        <p:spPr bwMode="auto">
          <a:xfrm>
            <a:off x="5668964" y="2668588"/>
            <a:ext cx="1087437" cy="939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Arial Black" pitchFamily="34" charset="0"/>
              </a:rPr>
              <a:t>6, 7</a:t>
            </a:r>
          </a:p>
        </p:txBody>
      </p:sp>
      <p:sp>
        <p:nvSpPr>
          <p:cNvPr id="31761" name="Rectangle 16" descr="Dashed downward diagonal"/>
          <p:cNvSpPr>
            <a:spLocks noChangeArrowheads="1"/>
          </p:cNvSpPr>
          <p:nvPr/>
        </p:nvSpPr>
        <p:spPr bwMode="auto">
          <a:xfrm>
            <a:off x="3495677" y="3608390"/>
            <a:ext cx="1087439" cy="941387"/>
          </a:xfrm>
          <a:prstGeom prst="rect">
            <a:avLst/>
          </a:prstGeom>
          <a:pattFill prst="dashDn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1762" name="Rectangle 17" descr="Dashed downward diagonal"/>
          <p:cNvSpPr>
            <a:spLocks noChangeArrowheads="1"/>
          </p:cNvSpPr>
          <p:nvPr/>
        </p:nvSpPr>
        <p:spPr bwMode="auto">
          <a:xfrm>
            <a:off x="3495677" y="4549777"/>
            <a:ext cx="1087439" cy="939800"/>
          </a:xfrm>
          <a:prstGeom prst="rect">
            <a:avLst/>
          </a:prstGeom>
          <a:pattFill prst="dashDn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17, 18</a:t>
            </a:r>
          </a:p>
        </p:txBody>
      </p:sp>
      <p:sp>
        <p:nvSpPr>
          <p:cNvPr id="31763" name="Rectangle 18" descr="Dashed downward diagonal"/>
          <p:cNvSpPr>
            <a:spLocks noChangeArrowheads="1"/>
          </p:cNvSpPr>
          <p:nvPr/>
        </p:nvSpPr>
        <p:spPr bwMode="auto">
          <a:xfrm>
            <a:off x="4583113" y="3608390"/>
            <a:ext cx="1085851" cy="941387"/>
          </a:xfrm>
          <a:prstGeom prst="rect">
            <a:avLst/>
          </a:prstGeom>
          <a:pattFill prst="dashDn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14</a:t>
            </a:r>
          </a:p>
        </p:txBody>
      </p:sp>
      <p:sp>
        <p:nvSpPr>
          <p:cNvPr id="31764" name="Rectangle 19" descr="Dashed downward diagonal"/>
          <p:cNvSpPr>
            <a:spLocks noChangeArrowheads="1"/>
          </p:cNvSpPr>
          <p:nvPr/>
        </p:nvSpPr>
        <p:spPr bwMode="auto">
          <a:xfrm>
            <a:off x="5668964" y="3608390"/>
            <a:ext cx="1087437" cy="941387"/>
          </a:xfrm>
          <a:prstGeom prst="rect">
            <a:avLst/>
          </a:prstGeom>
          <a:pattFill prst="dashDn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11, 12</a:t>
            </a:r>
          </a:p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13, 16</a:t>
            </a:r>
          </a:p>
        </p:txBody>
      </p:sp>
      <p:sp>
        <p:nvSpPr>
          <p:cNvPr id="31765" name="Rectangle 20" descr="Dashed downward diagonal"/>
          <p:cNvSpPr>
            <a:spLocks noChangeArrowheads="1"/>
          </p:cNvSpPr>
          <p:nvPr/>
        </p:nvSpPr>
        <p:spPr bwMode="auto">
          <a:xfrm>
            <a:off x="5668964" y="4549777"/>
            <a:ext cx="1087437" cy="939800"/>
          </a:xfrm>
          <a:prstGeom prst="rect">
            <a:avLst/>
          </a:prstGeom>
          <a:pattFill prst="dashDn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19</a:t>
            </a:r>
          </a:p>
        </p:txBody>
      </p:sp>
      <p:sp>
        <p:nvSpPr>
          <p:cNvPr id="31766" name="Rectangle 21" descr="Wide upward diagonal"/>
          <p:cNvSpPr>
            <a:spLocks noChangeArrowheads="1"/>
          </p:cNvSpPr>
          <p:nvPr/>
        </p:nvSpPr>
        <p:spPr bwMode="auto">
          <a:xfrm>
            <a:off x="6756401" y="787400"/>
            <a:ext cx="1085851" cy="939800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1767" name="Rectangle 22"/>
          <p:cNvSpPr>
            <a:spLocks noChangeArrowheads="1"/>
          </p:cNvSpPr>
          <p:nvPr/>
        </p:nvSpPr>
        <p:spPr bwMode="auto">
          <a:xfrm>
            <a:off x="7842251" y="4549777"/>
            <a:ext cx="1087439" cy="939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Arial Black" pitchFamily="34" charset="0"/>
              </a:rPr>
              <a:t>.</a:t>
            </a:r>
          </a:p>
        </p:txBody>
      </p:sp>
      <p:sp>
        <p:nvSpPr>
          <p:cNvPr id="31768" name="Rectangle 23" descr="Wide upward diagonal"/>
          <p:cNvSpPr>
            <a:spLocks noChangeArrowheads="1"/>
          </p:cNvSpPr>
          <p:nvPr/>
        </p:nvSpPr>
        <p:spPr bwMode="auto">
          <a:xfrm>
            <a:off x="6756401" y="1727200"/>
            <a:ext cx="1085851" cy="941388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31769" name="Rectangle 24" descr="Wide upward diagonal"/>
          <p:cNvSpPr>
            <a:spLocks noChangeArrowheads="1"/>
          </p:cNvSpPr>
          <p:nvPr/>
        </p:nvSpPr>
        <p:spPr bwMode="auto">
          <a:xfrm>
            <a:off x="6756401" y="2668588"/>
            <a:ext cx="1085851" cy="939800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1770" name="Rectangle 25"/>
          <p:cNvSpPr>
            <a:spLocks noChangeArrowheads="1"/>
          </p:cNvSpPr>
          <p:nvPr/>
        </p:nvSpPr>
        <p:spPr bwMode="auto">
          <a:xfrm>
            <a:off x="6756401" y="3608390"/>
            <a:ext cx="1085851" cy="9413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Arial Black" pitchFamily="34" charset="0"/>
              </a:rPr>
              <a:t>10</a:t>
            </a:r>
          </a:p>
        </p:txBody>
      </p:sp>
      <p:sp>
        <p:nvSpPr>
          <p:cNvPr id="31771" name="Rectangle 26" descr="Dashed downward diagonal"/>
          <p:cNvSpPr>
            <a:spLocks noChangeArrowheads="1"/>
          </p:cNvSpPr>
          <p:nvPr/>
        </p:nvSpPr>
        <p:spPr bwMode="auto">
          <a:xfrm>
            <a:off x="6756401" y="4549777"/>
            <a:ext cx="1085851" cy="939800"/>
          </a:xfrm>
          <a:prstGeom prst="rect">
            <a:avLst/>
          </a:prstGeom>
          <a:pattFill prst="dashDn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1772" name="Rectangle 27" descr="Wide upward diagonal"/>
          <p:cNvSpPr>
            <a:spLocks noChangeArrowheads="1"/>
          </p:cNvSpPr>
          <p:nvPr/>
        </p:nvSpPr>
        <p:spPr bwMode="auto">
          <a:xfrm>
            <a:off x="7842251" y="1727200"/>
            <a:ext cx="1087439" cy="941388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1773" name="Rectangle 28" descr="Wide upward diagonal"/>
          <p:cNvSpPr>
            <a:spLocks noChangeArrowheads="1"/>
          </p:cNvSpPr>
          <p:nvPr/>
        </p:nvSpPr>
        <p:spPr bwMode="auto">
          <a:xfrm>
            <a:off x="7842251" y="2668588"/>
            <a:ext cx="1087439" cy="939800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1774" name="Rectangle 29" descr="Wide upward diagonal"/>
          <p:cNvSpPr>
            <a:spLocks noChangeArrowheads="1"/>
          </p:cNvSpPr>
          <p:nvPr/>
        </p:nvSpPr>
        <p:spPr bwMode="auto">
          <a:xfrm>
            <a:off x="7842251" y="3608390"/>
            <a:ext cx="1087439" cy="941387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1775" name="Rectangle 30" descr="Wide upward diagonal"/>
          <p:cNvSpPr>
            <a:spLocks noChangeArrowheads="1"/>
          </p:cNvSpPr>
          <p:nvPr/>
        </p:nvSpPr>
        <p:spPr bwMode="auto">
          <a:xfrm>
            <a:off x="7842251" y="787400"/>
            <a:ext cx="1087439" cy="939800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1, 3</a:t>
            </a:r>
          </a:p>
        </p:txBody>
      </p:sp>
      <p:sp>
        <p:nvSpPr>
          <p:cNvPr id="31776" name="Rectangle 31" descr="Dashed downward diagonal"/>
          <p:cNvSpPr>
            <a:spLocks noChangeArrowheads="1"/>
          </p:cNvSpPr>
          <p:nvPr/>
        </p:nvSpPr>
        <p:spPr bwMode="auto">
          <a:xfrm>
            <a:off x="4583113" y="4549777"/>
            <a:ext cx="1085851" cy="939800"/>
          </a:xfrm>
          <a:prstGeom prst="rect">
            <a:avLst/>
          </a:prstGeom>
          <a:pattFill prst="dashDn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1777" name="Text Box 32"/>
          <p:cNvSpPr txBox="1">
            <a:spLocks noChangeArrowheads="1"/>
          </p:cNvSpPr>
          <p:nvPr/>
        </p:nvSpPr>
        <p:spPr bwMode="auto">
          <a:xfrm>
            <a:off x="3846515" y="5459415"/>
            <a:ext cx="49958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1                  2                 3                 4                 5</a:t>
            </a:r>
          </a:p>
        </p:txBody>
      </p:sp>
      <p:sp>
        <p:nvSpPr>
          <p:cNvPr id="31778" name="Text Box 33"/>
          <p:cNvSpPr txBox="1">
            <a:spLocks noChangeArrowheads="1"/>
          </p:cNvSpPr>
          <p:nvPr/>
        </p:nvSpPr>
        <p:spPr bwMode="auto">
          <a:xfrm>
            <a:off x="3157539" y="1133476"/>
            <a:ext cx="423863" cy="40811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70000"/>
              </a:spcBef>
              <a:spcAft>
                <a:spcPct val="20000"/>
              </a:spcAft>
            </a:pPr>
            <a:r>
              <a:rPr lang="en-US" sz="1600" b="1">
                <a:latin typeface="Arial" charset="0"/>
              </a:rPr>
              <a:t>5</a:t>
            </a:r>
          </a:p>
          <a:p>
            <a:pPr eaLnBrk="0" hangingPunct="0">
              <a:spcBef>
                <a:spcPct val="70000"/>
              </a:spcBef>
              <a:spcAft>
                <a:spcPct val="20000"/>
              </a:spcAft>
            </a:pPr>
            <a:endParaRPr lang="en-US" sz="1600" b="1">
              <a:latin typeface="Arial" charset="0"/>
            </a:endParaRPr>
          </a:p>
          <a:p>
            <a:pPr eaLnBrk="0" hangingPunct="0">
              <a:spcBef>
                <a:spcPct val="70000"/>
              </a:spcBef>
              <a:spcAft>
                <a:spcPct val="20000"/>
              </a:spcAft>
            </a:pPr>
            <a:r>
              <a:rPr lang="en-US" sz="1600" b="1">
                <a:latin typeface="Arial" charset="0"/>
              </a:rPr>
              <a:t>4</a:t>
            </a:r>
          </a:p>
          <a:p>
            <a:pPr eaLnBrk="0" hangingPunct="0">
              <a:spcBef>
                <a:spcPct val="70000"/>
              </a:spcBef>
              <a:spcAft>
                <a:spcPct val="20000"/>
              </a:spcAft>
            </a:pPr>
            <a:endParaRPr lang="en-US" sz="1600" b="1">
              <a:latin typeface="Arial" charset="0"/>
            </a:endParaRPr>
          </a:p>
          <a:p>
            <a:pPr eaLnBrk="0" hangingPunct="0">
              <a:spcBef>
                <a:spcPct val="70000"/>
              </a:spcBef>
              <a:spcAft>
                <a:spcPct val="20000"/>
              </a:spcAft>
            </a:pPr>
            <a:r>
              <a:rPr lang="en-US" sz="1600" b="1">
                <a:latin typeface="Arial" charset="0"/>
              </a:rPr>
              <a:t>3</a:t>
            </a:r>
          </a:p>
          <a:p>
            <a:pPr eaLnBrk="0" hangingPunct="0">
              <a:spcBef>
                <a:spcPct val="70000"/>
              </a:spcBef>
              <a:spcAft>
                <a:spcPct val="20000"/>
              </a:spcAft>
            </a:pPr>
            <a:endParaRPr lang="en-US" sz="1600" b="1">
              <a:latin typeface="Arial" charset="0"/>
            </a:endParaRPr>
          </a:p>
          <a:p>
            <a:pPr eaLnBrk="0" hangingPunct="0">
              <a:spcBef>
                <a:spcPct val="70000"/>
              </a:spcBef>
              <a:spcAft>
                <a:spcPct val="20000"/>
              </a:spcAft>
            </a:pPr>
            <a:r>
              <a:rPr lang="en-US" sz="1600" b="1">
                <a:latin typeface="Arial" charset="0"/>
              </a:rPr>
              <a:t>2</a:t>
            </a:r>
          </a:p>
          <a:p>
            <a:pPr eaLnBrk="0" hangingPunct="0">
              <a:spcBef>
                <a:spcPct val="70000"/>
              </a:spcBef>
              <a:spcAft>
                <a:spcPct val="20000"/>
              </a:spcAft>
            </a:pPr>
            <a:endParaRPr lang="en-US" sz="1600" b="1">
              <a:latin typeface="Arial" charset="0"/>
            </a:endParaRPr>
          </a:p>
          <a:p>
            <a:pPr eaLnBrk="0" hangingPunct="0">
              <a:spcBef>
                <a:spcPct val="70000"/>
              </a:spcBef>
              <a:spcAft>
                <a:spcPct val="20000"/>
              </a:spcAft>
            </a:pPr>
            <a:r>
              <a:rPr lang="en-US" sz="1600" b="1">
                <a:latin typeface="Arial" charset="0"/>
              </a:rPr>
              <a:t>1</a:t>
            </a:r>
          </a:p>
        </p:txBody>
      </p:sp>
      <p:sp>
        <p:nvSpPr>
          <p:cNvPr id="31779" name="Text Box 34"/>
          <p:cNvSpPr txBox="1">
            <a:spLocks noChangeArrowheads="1"/>
          </p:cNvSpPr>
          <p:nvPr/>
        </p:nvSpPr>
        <p:spPr bwMode="auto">
          <a:xfrm>
            <a:off x="4641851" y="5659438"/>
            <a:ext cx="32766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latin typeface="Arial" charset="0"/>
              </a:rPr>
              <a:t>CONSEQUENCE</a:t>
            </a:r>
          </a:p>
        </p:txBody>
      </p:sp>
      <p:sp>
        <p:nvSpPr>
          <p:cNvPr id="31780" name="Text Box 35"/>
          <p:cNvSpPr txBox="1">
            <a:spLocks noChangeArrowheads="1"/>
          </p:cNvSpPr>
          <p:nvPr/>
        </p:nvSpPr>
        <p:spPr bwMode="auto">
          <a:xfrm rot="-5400000">
            <a:off x="1766096" y="3103354"/>
            <a:ext cx="266858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latin typeface="Arial" charset="0"/>
              </a:rPr>
              <a:t>LIKELIHOOD</a:t>
            </a:r>
          </a:p>
        </p:txBody>
      </p:sp>
      <p:sp>
        <p:nvSpPr>
          <p:cNvPr id="31781" name="Line 36"/>
          <p:cNvSpPr>
            <a:spLocks noChangeShapeType="1"/>
          </p:cNvSpPr>
          <p:nvPr/>
        </p:nvSpPr>
        <p:spPr bwMode="auto">
          <a:xfrm>
            <a:off x="0" y="622300"/>
            <a:ext cx="9144000" cy="0"/>
          </a:xfrm>
          <a:prstGeom prst="line">
            <a:avLst/>
          </a:prstGeom>
          <a:noFill/>
          <a:ln w="76200" cmpd="tri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Text Box 37"/>
          <p:cNvSpPr txBox="1">
            <a:spLocks noChangeArrowheads="1"/>
          </p:cNvSpPr>
          <p:nvPr/>
        </p:nvSpPr>
        <p:spPr bwMode="auto">
          <a:xfrm>
            <a:off x="6756402" y="6096001"/>
            <a:ext cx="1936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charset="0"/>
              </a:rPr>
              <a:t>As of Dec 2003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96400" y="1093333"/>
            <a:ext cx="25135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Based on the risks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(risks not defined),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hese WBS elements</a:t>
            </a:r>
          </a:p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ere prioritized by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technical experts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s having the highest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ost impacts.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Rectangle 23" descr="Wide upward diagonal"/>
          <p:cNvSpPr>
            <a:spLocks noChangeArrowheads="1"/>
          </p:cNvSpPr>
          <p:nvPr/>
        </p:nvSpPr>
        <p:spPr bwMode="auto">
          <a:xfrm>
            <a:off x="5669756" y="1734053"/>
            <a:ext cx="1085851" cy="941388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4,5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4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Mechanics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029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A basic assumption in using this ACEIT-based ICRM model is that program EVM analysts are not expected to be proficient ACEIT users but can work with their cost estimator counterparts who are proficient </a:t>
            </a:r>
          </a:p>
          <a:p>
            <a:r>
              <a:rPr lang="en-US" sz="2200" dirty="0" smtClean="0"/>
              <a:t>The ACEIT v7.3a ICRM capability is enabled with the new “Probability of Occurrence” column</a:t>
            </a:r>
          </a:p>
          <a:p>
            <a:pPr lvl="1"/>
            <a:r>
              <a:rPr lang="en-US" sz="2200" dirty="0" smtClean="0"/>
              <a:t>This enables the ‘likelihood’ part of the risk register to be a direct input into ACEIT and function in its Latin Hypercube monte carlo simulations IAW the Dominant Likelihood algorithm</a:t>
            </a:r>
          </a:p>
          <a:p>
            <a:r>
              <a:rPr lang="en-US" sz="2200" dirty="0" smtClean="0"/>
              <a:t>This particular ICRM model incorporates this new ACEIT capability plus custom ACEIT Dynamic Equation Columns (DECs)</a:t>
            </a:r>
          </a:p>
          <a:p>
            <a:pPr lvl="1"/>
            <a:r>
              <a:rPr lang="en-US" sz="2200" dirty="0" smtClean="0"/>
              <a:t>These DECs enable EVM metrics and index information to be used in calculating an EAC range that is probabilistically derived</a:t>
            </a:r>
          </a:p>
          <a:p>
            <a:pPr lvl="1"/>
            <a:r>
              <a:rPr lang="en-US" sz="2200" dirty="0" smtClean="0"/>
              <a:t>These DECs also provide new variables and functions used in ICRM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Mechanics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General Overview </a:t>
            </a:r>
            <a:r>
              <a:rPr lang="en-US" sz="3600" dirty="0" smtClean="0"/>
              <a:t>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772400" cy="3962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ICRM ACEIT model’s Workscreens enable analysis</a:t>
            </a:r>
            <a:r>
              <a:rPr lang="en-US" sz="2400" b="1" i="1" dirty="0" smtClean="0"/>
              <a:t> functions</a:t>
            </a:r>
            <a:endParaRPr lang="en-US" sz="1800" dirty="0" smtClean="0"/>
          </a:p>
          <a:p>
            <a:pPr lvl="1"/>
            <a:r>
              <a:rPr lang="en-US" sz="2400" dirty="0" smtClean="0"/>
              <a:t>These analysis functions exist in the interplay between the Equation/Throughput columns, DECs and within the INPUT VARIABLES sections of each of the Workscreens</a:t>
            </a:r>
          </a:p>
          <a:p>
            <a:pPr lvl="1"/>
            <a:r>
              <a:rPr lang="en-US" sz="2400" dirty="0" smtClean="0"/>
              <a:t>These analysis functions enable the essential calculations for the probabilistic EAC to be produced</a:t>
            </a:r>
          </a:p>
          <a:p>
            <a:pPr lvl="2"/>
            <a:r>
              <a:rPr lang="en-US" sz="1800" dirty="0" smtClean="0"/>
              <a:t>Calculations incorporate both EVM best and worst case EVM Index-derived EACs and risk register likelihoods and cost consequences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Impact Prioritization by WBS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2" y="1417638"/>
            <a:ext cx="8590168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8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Quantitative Ranking – 70% Tail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" y="1524000"/>
            <a:ext cx="906427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Main Points of Paper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638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EVM data is taken from the PMB’s S-curve </a:t>
            </a:r>
            <a:r>
              <a:rPr lang="en-US" sz="2000" i="1" u="sng" dirty="0" smtClean="0"/>
              <a:t>at it’s most linear section </a:t>
            </a:r>
            <a:endParaRPr lang="en-US" sz="2000" dirty="0" smtClean="0"/>
          </a:p>
          <a:p>
            <a:pPr lvl="1"/>
            <a:r>
              <a:rPr lang="en-US" sz="1800" dirty="0" smtClean="0"/>
              <a:t>The early part of the PMB’s S-curve represents start up so is not linear</a:t>
            </a:r>
          </a:p>
          <a:p>
            <a:pPr lvl="1"/>
            <a:r>
              <a:rPr lang="en-US" sz="1800" dirty="0" smtClean="0"/>
              <a:t>The ending part of the PMB’s S-curve represents contract ending so is also not linear</a:t>
            </a:r>
          </a:p>
          <a:p>
            <a:pPr lvl="1"/>
            <a:r>
              <a:rPr lang="en-US" sz="1800" i="1" u="sng" dirty="0" smtClean="0"/>
              <a:t>Linear regression equations </a:t>
            </a:r>
            <a:r>
              <a:rPr lang="en-US" sz="1800" dirty="0" smtClean="0"/>
              <a:t>work best when data is linear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Regression equation developed to </a:t>
            </a:r>
            <a:r>
              <a:rPr lang="en-US" sz="2000" i="1" u="sng" dirty="0" smtClean="0"/>
              <a:t>forecast BAC</a:t>
            </a:r>
          </a:p>
          <a:p>
            <a:pPr lvl="1"/>
            <a:r>
              <a:rPr lang="en-US" sz="1800" dirty="0" smtClean="0"/>
              <a:t>Unique from most regression equations used in EVM performance projections</a:t>
            </a:r>
          </a:p>
          <a:p>
            <a:pPr lvl="1"/>
            <a:r>
              <a:rPr lang="en-US" sz="1800" dirty="0" smtClean="0"/>
              <a:t>Basis: BAC </a:t>
            </a:r>
            <a:r>
              <a:rPr lang="en-US" sz="1800" i="1" u="sng" dirty="0" smtClean="0"/>
              <a:t>grows</a:t>
            </a:r>
            <a:r>
              <a:rPr lang="en-US" sz="1800" dirty="0" smtClean="0"/>
              <a:t> due to learning more about the nature of the work as the effort proceeds and additional work is put on contract through ECOs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Ending </a:t>
            </a:r>
            <a:r>
              <a:rPr lang="en-US" sz="2000" i="1" u="sng" dirty="0" smtClean="0"/>
              <a:t>month</a:t>
            </a:r>
            <a:r>
              <a:rPr lang="en-US" sz="2000" dirty="0" smtClean="0"/>
              <a:t> of contract can also be forecasted using regression equations</a:t>
            </a:r>
            <a:endParaRPr lang="en-US" sz="1200" dirty="0" smtClean="0"/>
          </a:p>
          <a:p>
            <a:pPr lvl="1"/>
            <a:r>
              <a:rPr lang="en-US" sz="1800" dirty="0" smtClean="0"/>
              <a:t>Basis: At end of contract BCWP must equal BAC</a:t>
            </a:r>
          </a:p>
          <a:p>
            <a:pPr lvl="1"/>
            <a:r>
              <a:rPr lang="en-US" sz="1800" dirty="0" smtClean="0"/>
              <a:t>Regression equations for BCWP and BAC are set equal to solve for months</a:t>
            </a:r>
          </a:p>
          <a:p>
            <a:pPr lvl="2"/>
            <a:r>
              <a:rPr lang="en-US" sz="1800" b="1" dirty="0" smtClean="0"/>
              <a:t>BCWP </a:t>
            </a:r>
            <a:r>
              <a:rPr lang="en-US" sz="2000" b="1" dirty="0" smtClean="0"/>
              <a:t>=</a:t>
            </a:r>
            <a:r>
              <a:rPr lang="en-US" sz="1800" b="1" dirty="0" smtClean="0"/>
              <a:t> BAC</a:t>
            </a:r>
            <a:r>
              <a:rPr lang="en-US" sz="1400" b="1" dirty="0" smtClean="0"/>
              <a:t> </a:t>
            </a:r>
            <a:r>
              <a:rPr lang="en-US" sz="1800" b="1" dirty="0" smtClean="0"/>
              <a:t> 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smtClean="0"/>
              <a:t>$86.35M*Months = $4,970.56 + $31.76M * Months</a:t>
            </a:r>
          </a:p>
          <a:p>
            <a:pPr lvl="2"/>
            <a:r>
              <a:rPr lang="en-US" sz="1600" i="1" u="sng" dirty="0" smtClean="0"/>
              <a:t>Then just solve for months</a:t>
            </a:r>
            <a:r>
              <a:rPr lang="en-US" sz="1600" dirty="0" smtClean="0"/>
              <a:t> = 91.06</a:t>
            </a:r>
            <a:endParaRPr lang="en-US" sz="1400" dirty="0" smtClean="0"/>
          </a:p>
          <a:p>
            <a:pPr lvl="3"/>
            <a:r>
              <a:rPr lang="en-US" sz="1400" dirty="0" smtClean="0"/>
              <a:t>NOTE: Calculation made at month 42 - Coefficients change depending on month selected due to amount of available EVM data increasing over time</a:t>
            </a:r>
          </a:p>
          <a:p>
            <a:pPr lvl="1"/>
            <a:r>
              <a:rPr lang="en-US" sz="2000" dirty="0" smtClean="0"/>
              <a:t>Preferred over usual BAC/</a:t>
            </a:r>
            <a:r>
              <a:rPr lang="en-US" sz="2000" dirty="0" err="1" smtClean="0"/>
              <a:t>Avg</a:t>
            </a:r>
            <a:r>
              <a:rPr lang="en-US" sz="2000" dirty="0" smtClean="0"/>
              <a:t> BCWP or </a:t>
            </a:r>
            <a:r>
              <a:rPr lang="en-US" sz="2000" dirty="0" err="1" smtClean="0"/>
              <a:t>Lipke’s</a:t>
            </a:r>
            <a:r>
              <a:rPr lang="en-US" sz="2000" dirty="0" smtClean="0"/>
              <a:t> Earned Schedule</a:t>
            </a:r>
          </a:p>
          <a:p>
            <a:pPr lvl="2"/>
            <a:endParaRPr lang="en-US" sz="1600" dirty="0" smtClean="0"/>
          </a:p>
          <a:p>
            <a:pPr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658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1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43001"/>
            <a:ext cx="43624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569685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121491" y="5486400"/>
            <a:ext cx="57150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2" r="48505"/>
          <a:stretch/>
        </p:blipFill>
        <p:spPr bwMode="auto">
          <a:xfrm>
            <a:off x="6827744" y="857250"/>
            <a:ext cx="1143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429250" y="1714500"/>
            <a:ext cx="2571750" cy="800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111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8086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085850" y="5590615"/>
            <a:ext cx="57150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5200650" y="1714500"/>
            <a:ext cx="2800350" cy="800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974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14451"/>
            <a:ext cx="6614705" cy="418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131220" y="5086351"/>
            <a:ext cx="514350" cy="409756"/>
          </a:xfrm>
          <a:prstGeom prst="ellipse">
            <a:avLst/>
          </a:prstGeom>
          <a:noFill/>
          <a:ln w="34925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5886450" y="3086100"/>
            <a:ext cx="1657350" cy="3429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072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ICRM 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Future versions of ICRM can be easily customized </a:t>
            </a:r>
          </a:p>
          <a:p>
            <a:pPr lvl="1"/>
            <a:r>
              <a:rPr lang="en-US" dirty="0" smtClean="0"/>
              <a:t>Add or subtract Workscreens to make it more efficient</a:t>
            </a:r>
          </a:p>
          <a:p>
            <a:pPr lvl="1"/>
            <a:r>
              <a:rPr lang="en-US" dirty="0" smtClean="0"/>
              <a:t>Different distributions can be specified for risk register impacts</a:t>
            </a:r>
          </a:p>
          <a:p>
            <a:pPr lvl="1"/>
            <a:r>
              <a:rPr lang="en-US" dirty="0" smtClean="0"/>
              <a:t>Different EVM performance factors can be applied </a:t>
            </a:r>
          </a:p>
          <a:p>
            <a:pPr lvl="1"/>
            <a:r>
              <a:rPr lang="en-US" dirty="0" smtClean="0"/>
              <a:t>EVM analysis can be applied to risk register cost consequences</a:t>
            </a:r>
          </a:p>
          <a:p>
            <a:pPr lvl="1"/>
            <a:r>
              <a:rPr lang="en-US" dirty="0" smtClean="0"/>
              <a:t>Cost estimator analysis can be applied to risk register cost consequences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0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Main Points of Paper </a:t>
            </a:r>
            <a:r>
              <a:rPr lang="en-US" sz="3200" dirty="0" smtClean="0"/>
              <a:t>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610" y="1295400"/>
            <a:ext cx="8458200" cy="5410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000" dirty="0" smtClean="0"/>
              <a:t>Regression equation developed to forecast percent complete (PC)</a:t>
            </a:r>
          </a:p>
          <a:p>
            <a:pPr marL="914400" lvl="1" indent="-514350"/>
            <a:r>
              <a:rPr lang="en-US" sz="1800" dirty="0" smtClean="0"/>
              <a:t>PC = 0 + 0.013772546*Month (“0” is the intercept, that is, at 0 time there is 0 percent complete)</a:t>
            </a:r>
          </a:p>
          <a:p>
            <a:pPr marL="914400" lvl="1" indent="-514350"/>
            <a:r>
              <a:rPr lang="en-US" sz="1800" dirty="0" smtClean="0"/>
              <a:t>At month 42, “0.013772546” is the rate of PC/month so, </a:t>
            </a:r>
            <a:r>
              <a:rPr lang="en-US" sz="1800" i="1" dirty="0" smtClean="0"/>
              <a:t>at that rate </a:t>
            </a:r>
            <a:r>
              <a:rPr lang="en-US" sz="1800" dirty="0" smtClean="0"/>
              <a:t>the completion month is: </a:t>
            </a:r>
            <a:r>
              <a:rPr lang="en-US" sz="1800" i="1" u="sng" dirty="0" smtClean="0"/>
              <a:t>Completion Month = 100% Complete/1.3772546 %= 72.6 months</a:t>
            </a:r>
          </a:p>
          <a:p>
            <a:pPr lvl="2"/>
            <a:r>
              <a:rPr lang="en-US" sz="1600" dirty="0" smtClean="0"/>
              <a:t>The PC was measured as the raw value of each monthly BCWP divided by the value of the BAC for month 42</a:t>
            </a:r>
            <a:endParaRPr lang="en-US" sz="1600" i="1" u="sng" dirty="0" smtClean="0"/>
          </a:p>
          <a:p>
            <a:pPr marL="914400" lvl="1" indent="-514350"/>
            <a:r>
              <a:rPr lang="en-US" sz="1800" dirty="0" smtClean="0"/>
              <a:t>NOTE: Percent complete (PC) using this method </a:t>
            </a:r>
            <a:r>
              <a:rPr lang="en-US" sz="1800" i="1" u="sng" dirty="0" smtClean="0"/>
              <a:t>understates completion months </a:t>
            </a:r>
            <a:r>
              <a:rPr lang="en-US" sz="1800" dirty="0" smtClean="0"/>
              <a:t>due to not taking into account </a:t>
            </a:r>
            <a:r>
              <a:rPr lang="en-US" sz="1800" i="1" dirty="0" smtClean="0"/>
              <a:t>rate at which BAC is </a:t>
            </a:r>
            <a:r>
              <a:rPr lang="en-US" sz="1800" i="1" u="sng" dirty="0" smtClean="0"/>
              <a:t>growing</a:t>
            </a:r>
            <a:endParaRPr lang="en-US" sz="2400" i="1" u="sng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sz="2000" dirty="0" smtClean="0"/>
              <a:t>Variance at Completion (VAC) is a </a:t>
            </a:r>
            <a:r>
              <a:rPr lang="en-US" sz="2000" i="1" dirty="0" smtClean="0"/>
              <a:t>quantification of value of risk that must be burned down</a:t>
            </a:r>
          </a:p>
          <a:p>
            <a:pPr lvl="1"/>
            <a:r>
              <a:rPr lang="en-US" sz="1800" dirty="0" smtClean="0"/>
              <a:t>Regression equation developed to </a:t>
            </a:r>
            <a:r>
              <a:rPr lang="en-US" sz="1800" i="1" u="sng" dirty="0" smtClean="0"/>
              <a:t>forecast EAC</a:t>
            </a:r>
            <a:endParaRPr lang="en-US" sz="1800" dirty="0" smtClean="0"/>
          </a:p>
          <a:p>
            <a:pPr lvl="1"/>
            <a:r>
              <a:rPr lang="en-US" sz="1800" dirty="0" smtClean="0"/>
              <a:t>Subtract forecasted EAC from forecasted BAC = forecasted VAC</a:t>
            </a:r>
          </a:p>
          <a:p>
            <a:pPr lvl="1"/>
            <a:r>
              <a:rPr lang="en-US" sz="1800" dirty="0" smtClean="0"/>
              <a:t>True significance of forecasted VAC: </a:t>
            </a:r>
          </a:p>
          <a:p>
            <a:pPr lvl="2"/>
            <a:r>
              <a:rPr lang="en-US" sz="1600" dirty="0" smtClean="0"/>
              <a:t>Some risk issues that are part of VAC are known and should be described on Format 5</a:t>
            </a:r>
          </a:p>
          <a:p>
            <a:pPr lvl="2"/>
            <a:r>
              <a:rPr lang="en-US" sz="1600" dirty="0"/>
              <a:t>U</a:t>
            </a:r>
            <a:r>
              <a:rPr lang="en-US" sz="1600" dirty="0" smtClean="0"/>
              <a:t>nexpected risks </a:t>
            </a:r>
            <a:r>
              <a:rPr lang="en-US" sz="1600" i="1" u="sng" dirty="0" smtClean="0"/>
              <a:t>have not yet been discovered</a:t>
            </a:r>
            <a:r>
              <a:rPr lang="en-US" sz="1600" dirty="0" smtClean="0"/>
              <a:t> but are part of this </a:t>
            </a:r>
            <a:r>
              <a:rPr lang="en-US" sz="1600" i="1" u="sng" dirty="0" smtClean="0"/>
              <a:t>forecasted VAC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Months of Data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(C)2011 MCR, LLC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pPr>
              <a:defRPr/>
            </a:pPr>
            <a:fld id="{6C9AF00F-C84E-47FD-8C3A-55F5D9F1110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381000" y="16764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Equations: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685800" y="5867400"/>
            <a:ext cx="7924800" cy="6461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Note:  Even with the significance in the parameters in these equations there is a good degree of variability as indicated by their standard errors in parenthesis.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855503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Regressions run in Excel.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5124450" cy="383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334000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81600" y="55288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All Cost are $M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01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69" t="17604" r="27273" b="11688"/>
          <a:stretch>
            <a:fillRect/>
          </a:stretch>
        </p:blipFill>
        <p:spPr bwMode="auto">
          <a:xfrm>
            <a:off x="762000" y="914400"/>
            <a:ext cx="739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3256" y="152400"/>
            <a:ext cx="6709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Full 43 Months of EVM Data (months 25 through 67)</a:t>
            </a:r>
          </a:p>
          <a:p>
            <a:pPr algn="ctr"/>
            <a:r>
              <a:rPr lang="en-US" dirty="0" smtClean="0"/>
              <a:t>(from the Excel based EVM Trend Tool)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Essentially Linear Data</a:t>
            </a:r>
          </a:p>
        </p:txBody>
      </p:sp>
      <p:pic>
        <p:nvPicPr>
          <p:cNvPr id="6147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9731" y="1600200"/>
            <a:ext cx="4668469" cy="3151800"/>
          </a:xfrm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3581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+mn-lt"/>
              </a:rPr>
              <a:t>Question:</a:t>
            </a:r>
            <a:r>
              <a:rPr lang="en-US" b="1" dirty="0" smtClean="0">
                <a:solidFill>
                  <a:srgbClr val="003E7E"/>
                </a:solidFill>
                <a:latin typeface="+mn-lt"/>
              </a:rPr>
              <a:t>  What </a:t>
            </a:r>
            <a:r>
              <a:rPr lang="en-US" b="1" dirty="0">
                <a:solidFill>
                  <a:srgbClr val="003E7E"/>
                </a:solidFill>
                <a:latin typeface="+mn-lt"/>
              </a:rPr>
              <a:t>do you get when you remove the initial start up months and the contract closeout months from the usual S-curve?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+mn-lt"/>
              </a:rPr>
              <a:t>Answer:</a:t>
            </a:r>
            <a:r>
              <a:rPr lang="en-US" b="1" dirty="0" smtClean="0">
                <a:solidFill>
                  <a:srgbClr val="003E7E"/>
                </a:solidFill>
                <a:latin typeface="+mn-lt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data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set that exhibits the graphic forms shown here.  Note, there is a hint of an S-curve without the usual tails.</a:t>
            </a:r>
            <a:endParaRPr lang="en-US" b="1" dirty="0">
              <a:solidFill>
                <a:srgbClr val="FF0000"/>
              </a:solidFill>
              <a:latin typeface="+mn-lt"/>
            </a:endParaRPr>
          </a:p>
          <a:p>
            <a:endParaRPr lang="en-US" b="1" dirty="0" smtClean="0">
              <a:solidFill>
                <a:srgbClr val="003E7E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+mn-lt"/>
              </a:rPr>
              <a:t>Research:</a:t>
            </a:r>
            <a:r>
              <a:rPr lang="en-US" b="1" dirty="0" smtClean="0">
                <a:solidFill>
                  <a:srgbClr val="003E7E"/>
                </a:solidFill>
                <a:latin typeface="+mn-lt"/>
              </a:rPr>
              <a:t>  Can we </a:t>
            </a:r>
            <a:r>
              <a:rPr lang="en-US" b="1" dirty="0">
                <a:solidFill>
                  <a:srgbClr val="003E7E"/>
                </a:solidFill>
                <a:latin typeface="+mn-lt"/>
              </a:rPr>
              <a:t>predict the performance of a long term contract from </a:t>
            </a:r>
            <a:r>
              <a:rPr lang="en-US" b="1" dirty="0" smtClean="0">
                <a:solidFill>
                  <a:srgbClr val="003E7E"/>
                </a:solidFill>
                <a:latin typeface="+mn-lt"/>
              </a:rPr>
              <a:t>only 18 </a:t>
            </a:r>
            <a:r>
              <a:rPr lang="en-US" b="1" dirty="0">
                <a:solidFill>
                  <a:srgbClr val="003E7E"/>
                </a:solidFill>
                <a:latin typeface="+mn-lt"/>
              </a:rPr>
              <a:t>months of data covering months 25 thru </a:t>
            </a:r>
            <a:r>
              <a:rPr lang="en-US" b="1" dirty="0" smtClean="0">
                <a:solidFill>
                  <a:srgbClr val="003E7E"/>
                </a:solidFill>
                <a:latin typeface="+mn-lt"/>
              </a:rPr>
              <a:t>42 using linear assumptions?  </a:t>
            </a:r>
          </a:p>
          <a:p>
            <a:r>
              <a:rPr lang="en-US" b="1" dirty="0">
                <a:solidFill>
                  <a:srgbClr val="FFC000"/>
                </a:solidFill>
              </a:rPr>
              <a:t>Answer:</a:t>
            </a:r>
            <a:r>
              <a:rPr lang="en-US" b="1" dirty="0">
                <a:solidFill>
                  <a:srgbClr val="003E7E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Perhaps apply the approach to other, completed programs to validate the results presented in Dr. Smoker’s paper.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(C)2011 MCR,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pPr>
              <a:defRPr/>
            </a:pPr>
            <a:fld id="{6C9AF00F-C84E-47FD-8C3A-55F5D9F1110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48006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E7E"/>
                </a:solidFill>
              </a:rPr>
              <a:t>We know:</a:t>
            </a:r>
          </a:p>
          <a:p>
            <a:r>
              <a:rPr lang="en-US" b="1" dirty="0" smtClean="0">
                <a:solidFill>
                  <a:srgbClr val="003E7E"/>
                </a:solidFill>
              </a:rPr>
              <a:t>  Monthly BAC  but not the final BAC</a:t>
            </a:r>
          </a:p>
          <a:p>
            <a:r>
              <a:rPr lang="en-US" b="1" dirty="0">
                <a:solidFill>
                  <a:srgbClr val="003E7E"/>
                </a:solidFill>
              </a:rPr>
              <a:t> </a:t>
            </a:r>
            <a:r>
              <a:rPr lang="en-US" b="1" dirty="0" smtClean="0">
                <a:solidFill>
                  <a:srgbClr val="003E7E"/>
                </a:solidFill>
              </a:rPr>
              <a:t> Monthly EAC  but not the final EAC</a:t>
            </a:r>
          </a:p>
          <a:p>
            <a:r>
              <a:rPr lang="en-US" b="1" dirty="0">
                <a:solidFill>
                  <a:srgbClr val="003E7E"/>
                </a:solidFill>
              </a:rPr>
              <a:t> </a:t>
            </a:r>
            <a:r>
              <a:rPr lang="en-US" b="1" dirty="0" smtClean="0">
                <a:solidFill>
                  <a:srgbClr val="003E7E"/>
                </a:solidFill>
              </a:rPr>
              <a:t> Monthly VAC  but not the final VAC</a:t>
            </a:r>
          </a:p>
          <a:p>
            <a:r>
              <a:rPr lang="en-US" b="1" dirty="0" smtClean="0">
                <a:solidFill>
                  <a:srgbClr val="003E7E"/>
                </a:solidFill>
              </a:rPr>
              <a:t>We don’t know the month of the final VAC</a:t>
            </a:r>
            <a:endParaRPr lang="en-US" b="1" dirty="0">
              <a:solidFill>
                <a:srgbClr val="003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 &amp; EAC as a Function of Time</a:t>
            </a:r>
          </a:p>
        </p:txBody>
      </p:sp>
      <p:pic>
        <p:nvPicPr>
          <p:cNvPr id="14339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1905000"/>
            <a:ext cx="4482844" cy="2697570"/>
          </a:xfr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81000" y="1676400"/>
            <a:ext cx="3276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3E7E"/>
                </a:solidFill>
                <a:latin typeface="+mn-lt"/>
              </a:rPr>
              <a:t>  The </a:t>
            </a:r>
            <a:r>
              <a:rPr lang="en-US" b="1" dirty="0">
                <a:solidFill>
                  <a:srgbClr val="003E7E"/>
                </a:solidFill>
                <a:latin typeface="+mn-lt"/>
              </a:rPr>
              <a:t>uncertainty in the </a:t>
            </a:r>
            <a:r>
              <a:rPr lang="en-US" b="1" dirty="0" smtClean="0">
                <a:solidFill>
                  <a:srgbClr val="003E7E"/>
                </a:solidFill>
                <a:latin typeface="+mn-lt"/>
              </a:rPr>
              <a:t>BAC, </a:t>
            </a:r>
            <a:r>
              <a:rPr lang="en-US" b="1" dirty="0">
                <a:solidFill>
                  <a:srgbClr val="003E7E"/>
                </a:solidFill>
                <a:latin typeface="+mn-lt"/>
              </a:rPr>
              <a:t>based </a:t>
            </a:r>
            <a:r>
              <a:rPr lang="en-US" b="1" dirty="0" smtClean="0">
                <a:solidFill>
                  <a:srgbClr val="003E7E"/>
                </a:solidFill>
                <a:latin typeface="+mn-lt"/>
              </a:rPr>
              <a:t>on program </a:t>
            </a:r>
            <a:r>
              <a:rPr lang="en-US" b="1" dirty="0">
                <a:solidFill>
                  <a:srgbClr val="003E7E"/>
                </a:solidFill>
                <a:latin typeface="+mn-lt"/>
              </a:rPr>
              <a:t>office decisions to remove work and add work to the </a:t>
            </a:r>
            <a:r>
              <a:rPr lang="en-US" b="1" dirty="0" smtClean="0">
                <a:solidFill>
                  <a:srgbClr val="003E7E"/>
                </a:solidFill>
                <a:latin typeface="+mn-lt"/>
              </a:rPr>
              <a:t>contract, </a:t>
            </a:r>
            <a:r>
              <a:rPr lang="en-US" b="1" dirty="0">
                <a:solidFill>
                  <a:srgbClr val="003E7E"/>
                </a:solidFill>
                <a:latin typeface="+mn-lt"/>
              </a:rPr>
              <a:t>also </a:t>
            </a:r>
            <a:r>
              <a:rPr lang="en-US" b="1" dirty="0" smtClean="0">
                <a:solidFill>
                  <a:srgbClr val="003E7E"/>
                </a:solidFill>
                <a:latin typeface="+mn-lt"/>
              </a:rPr>
              <a:t>creates </a:t>
            </a:r>
            <a:r>
              <a:rPr lang="en-US" b="1" dirty="0">
                <a:solidFill>
                  <a:srgbClr val="003E7E"/>
                </a:solidFill>
                <a:latin typeface="+mn-lt"/>
              </a:rPr>
              <a:t>uncertainty in the EAC as shown </a:t>
            </a:r>
            <a:r>
              <a:rPr lang="en-US" b="1" dirty="0" smtClean="0">
                <a:solidFill>
                  <a:srgbClr val="003E7E"/>
                </a:solidFill>
                <a:latin typeface="+mn-lt"/>
              </a:rPr>
              <a:t>here </a:t>
            </a:r>
          </a:p>
          <a:p>
            <a:r>
              <a:rPr lang="en-US" b="1" dirty="0" smtClean="0">
                <a:solidFill>
                  <a:srgbClr val="003E7E"/>
                </a:solidFill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3E7E"/>
                </a:solidFill>
              </a:rPr>
              <a:t>  </a:t>
            </a:r>
            <a:r>
              <a:rPr lang="en-US" b="1" dirty="0" smtClean="0">
                <a:solidFill>
                  <a:srgbClr val="003E7E"/>
                </a:solidFill>
                <a:latin typeface="+mn-lt"/>
              </a:rPr>
              <a:t>However</a:t>
            </a:r>
            <a:r>
              <a:rPr lang="en-US" b="1" dirty="0">
                <a:solidFill>
                  <a:srgbClr val="003E7E"/>
                </a:solidFill>
                <a:latin typeface="+mn-lt"/>
              </a:rPr>
              <a:t>,  both equations based on 18 monthly observations are significant and </a:t>
            </a:r>
            <a:r>
              <a:rPr lang="en-US" b="1" i="1" u="sng" dirty="0">
                <a:solidFill>
                  <a:srgbClr val="003E7E"/>
                </a:solidFill>
                <a:latin typeface="+mn-lt"/>
              </a:rPr>
              <a:t>can be used to predict the growth of both BAC and EAC thru </a:t>
            </a:r>
            <a:r>
              <a:rPr lang="en-US" b="1" i="1" u="sng" dirty="0" smtClean="0">
                <a:solidFill>
                  <a:srgbClr val="003E7E"/>
                </a:solidFill>
                <a:latin typeface="+mn-lt"/>
              </a:rPr>
              <a:t>time</a:t>
            </a:r>
            <a:endParaRPr lang="en-US" b="1" dirty="0">
              <a:solidFill>
                <a:srgbClr val="003E7E"/>
              </a:solidFill>
              <a:latin typeface="+mn-lt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810000" y="4876800"/>
            <a:ext cx="464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3E7E"/>
                </a:solidFill>
                <a:latin typeface="+mn-lt"/>
              </a:rPr>
              <a:t>With EAC growing faster than BAC, the question is when will this contract reach completion so that VAC stops growing?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(C)2011 MCR,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pPr>
              <a:defRPr/>
            </a:pPr>
            <a:fld id="{6C9AF00F-C84E-47FD-8C3A-55F5D9F1110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 as a Measure of Risk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Risk is measured in EVM terms as any deviation from the original baseline.  </a:t>
            </a:r>
          </a:p>
          <a:p>
            <a:pPr lvl="1"/>
            <a:r>
              <a:rPr lang="en-US" sz="2400" dirty="0" smtClean="0"/>
              <a:t>That is, </a:t>
            </a:r>
            <a:r>
              <a:rPr lang="en-US" sz="2400" i="1" dirty="0" smtClean="0"/>
              <a:t>risk is anything that results in a variance</a:t>
            </a:r>
            <a:endParaRPr lang="en-US" sz="2400" dirty="0" smtClean="0"/>
          </a:p>
          <a:p>
            <a:r>
              <a:rPr lang="en-US" sz="2800" dirty="0" smtClean="0"/>
              <a:t>Therefore, VAC is the basic measure of risk encountered by the end of the contract effort</a:t>
            </a:r>
          </a:p>
          <a:p>
            <a:pPr lvl="1"/>
            <a:r>
              <a:rPr lang="en-US" sz="2400" dirty="0" smtClean="0"/>
              <a:t>Whether the risk is rooted in opportunity with a positive variance </a:t>
            </a:r>
          </a:p>
          <a:p>
            <a:pPr lvl="1"/>
            <a:r>
              <a:rPr lang="en-US" sz="2400" dirty="0" smtClean="0"/>
              <a:t>Or, is rooted in issues related to planning of scope, estimating, scheduling, or technical criteria that are identified during testing and generally associated with a negative variance</a:t>
            </a:r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(C)2011 MCR,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pPr>
              <a:defRPr/>
            </a:pPr>
            <a:fld id="{6C9AF00F-C84E-47FD-8C3A-55F5D9F1110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20518</TotalTime>
  <Words>2610</Words>
  <Application>Microsoft Office PowerPoint</Application>
  <PresentationFormat>On-screen Show (4:3)</PresentationFormat>
  <Paragraphs>361</Paragraphs>
  <Slides>34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Symbol</vt:lpstr>
      <vt:lpstr>Times New Roman</vt:lpstr>
      <vt:lpstr>Wingdings</vt:lpstr>
      <vt:lpstr>Office Theme</vt:lpstr>
      <vt:lpstr>Worksheet</vt:lpstr>
      <vt:lpstr>Two Complementary EVM Cost-Risk Models 1. Use of EVM Trends to Forecast Cost Risks 2. Integrated Cost-Risk Model (ICRM) Utilizing ACEIT </vt:lpstr>
      <vt:lpstr>Use of EVM Trends to Forecast Cost Risks</vt:lpstr>
      <vt:lpstr>Main Points of Paper</vt:lpstr>
      <vt:lpstr>Main Points of Paper (cont)</vt:lpstr>
      <vt:lpstr>18 Months of Data</vt:lpstr>
      <vt:lpstr>PowerPoint Presentation</vt:lpstr>
      <vt:lpstr>Essentially Linear Data</vt:lpstr>
      <vt:lpstr>BAC &amp; EAC as a Function of Time</vt:lpstr>
      <vt:lpstr>VAC as a Measure of Risk</vt:lpstr>
      <vt:lpstr>Risk Burn down (1 of 2)</vt:lpstr>
      <vt:lpstr>Risk Burn down (2 of 2)</vt:lpstr>
      <vt:lpstr>Summary – Contract Scope</vt:lpstr>
      <vt:lpstr>Summary – Trend Analysis</vt:lpstr>
      <vt:lpstr>PowerPoint Presentation</vt:lpstr>
      <vt:lpstr>PowerPoint Presentation</vt:lpstr>
      <vt:lpstr>Integrated Cost-Risk Model (ICRM) Utilizing ACEIT </vt:lpstr>
      <vt:lpstr>Outline</vt:lpstr>
      <vt:lpstr>What ICRM Brings</vt:lpstr>
      <vt:lpstr>What ICRM Brings (cont)</vt:lpstr>
      <vt:lpstr>ICRM Model Overview Narrative </vt:lpstr>
      <vt:lpstr>ICRM Model Structure Illustration</vt:lpstr>
      <vt:lpstr>Note on ICRM Simulation Assumptions</vt:lpstr>
      <vt:lpstr>5x5 Risk Matrix Rating Scales Definitions From Program’s Risk Management IPT</vt:lpstr>
      <vt:lpstr>Dominant Likelihood Algorithm General Process Overview </vt:lpstr>
      <vt:lpstr>DAU EVM 201 LAR Risk Assessment</vt:lpstr>
      <vt:lpstr>Mechanics General Overview</vt:lpstr>
      <vt:lpstr>Mechanics General Overview (cont)</vt:lpstr>
      <vt:lpstr>Cost Impact Prioritization by WBS</vt:lpstr>
      <vt:lpstr>Quantitative Ranking – 70% Tail</vt:lpstr>
      <vt:lpstr>PowerPoint Presentation</vt:lpstr>
      <vt:lpstr>PowerPoint Presentation</vt:lpstr>
      <vt:lpstr>PowerPoint Presentation</vt:lpstr>
      <vt:lpstr>PowerPoint Presentation</vt:lpstr>
      <vt:lpstr>ICRM Customization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Statistical Scenario-Based (DSSB) Cost-Risk Utility (Utilizing ACEIT)</dc:title>
  <dc:creator>Owner</dc:creator>
  <cp:lastModifiedBy>David Graham</cp:lastModifiedBy>
  <cp:revision>459</cp:revision>
  <dcterms:created xsi:type="dcterms:W3CDTF">2014-07-12T23:34:13Z</dcterms:created>
  <dcterms:modified xsi:type="dcterms:W3CDTF">2015-03-02T20:51:40Z</dcterms:modified>
</cp:coreProperties>
</file>