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0" r:id="rId2"/>
    <p:sldId id="293" r:id="rId3"/>
    <p:sldId id="454" r:id="rId4"/>
    <p:sldId id="319" r:id="rId5"/>
    <p:sldId id="320" r:id="rId6"/>
    <p:sldId id="322" r:id="rId7"/>
    <p:sldId id="324" r:id="rId8"/>
    <p:sldId id="450" r:id="rId9"/>
    <p:sldId id="455" r:id="rId10"/>
    <p:sldId id="330" r:id="rId11"/>
    <p:sldId id="332" r:id="rId12"/>
    <p:sldId id="329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1" r:id="rId21"/>
    <p:sldId id="407" r:id="rId22"/>
    <p:sldId id="408" r:id="rId23"/>
    <p:sldId id="350" r:id="rId24"/>
    <p:sldId id="353" r:id="rId25"/>
    <p:sldId id="354" r:id="rId26"/>
    <p:sldId id="430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2064">
          <p15:clr>
            <a:srgbClr val="A4A3A4"/>
          </p15:clr>
        </p15:guide>
        <p15:guide id="3" orient="horz" pos="4272">
          <p15:clr>
            <a:srgbClr val="A4A3A4"/>
          </p15:clr>
        </p15:guide>
        <p15:guide id="4" orient="horz" pos="292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016">
          <p15:clr>
            <a:srgbClr val="A4A3A4"/>
          </p15:clr>
        </p15:guide>
        <p15:guide id="7" pos="912">
          <p15:clr>
            <a:srgbClr val="A4A3A4"/>
          </p15:clr>
        </p15:guide>
        <p15:guide id="8" pos="2880">
          <p15:clr>
            <a:srgbClr val="A4A3A4"/>
          </p15:clr>
        </p15:guide>
        <p15:guide id="9" pos="3744">
          <p15:clr>
            <a:srgbClr val="A4A3A4"/>
          </p15:clr>
        </p15:guide>
        <p15:guide id="10" pos="4608">
          <p15:clr>
            <a:srgbClr val="A4A3A4"/>
          </p15:clr>
        </p15:guide>
        <p15:guide id="11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0C0C0"/>
    <a:srgbClr val="536C9C"/>
    <a:srgbClr val="087233"/>
    <a:srgbClr val="B5D2D9"/>
    <a:srgbClr val="CDE0E5"/>
    <a:srgbClr val="2525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6512" autoAdjust="0"/>
  </p:normalViewPr>
  <p:slideViewPr>
    <p:cSldViewPr>
      <p:cViewPr varScale="1">
        <p:scale>
          <a:sx n="71" d="100"/>
          <a:sy n="71" d="100"/>
        </p:scale>
        <p:origin x="-552" y="-96"/>
      </p:cViewPr>
      <p:guideLst>
        <p:guide orient="horz" pos="1152"/>
        <p:guide orient="horz" pos="2064"/>
        <p:guide orient="horz" pos="4272"/>
        <p:guide orient="horz" pos="2928"/>
        <p:guide orient="horz" pos="4032"/>
        <p:guide pos="2016"/>
        <p:guide pos="912"/>
        <p:guide pos="2880"/>
        <p:guide pos="3744"/>
        <p:guide pos="460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64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fld id="{2FE726D5-7DFF-4FB3-96AC-533331E0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fld id="{962F83CD-E786-437B-A543-2B9670C79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365 / 25 = 14 iterations.   Be them two week, four week, however long a typical iteration was used to calculate the velocity</a:t>
            </a:r>
          </a:p>
        </p:txBody>
      </p:sp>
      <p:sp>
        <p:nvSpPr>
          <p:cNvPr id="243716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 eaLnBrk="0" hangingPunct="0"/>
            <a:fld id="{9B3BD917-77B8-4157-A5A8-9EAC243E9D8D}" type="slidenum">
              <a:rPr lang="en-US" sz="1200">
                <a:latin typeface="Times" pitchFamily="18" charset="0"/>
              </a:rPr>
              <a:pPr algn="r" eaLnBrk="0" hangingPunct="0"/>
              <a:t>21</a:t>
            </a:fld>
            <a:endParaRPr 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Assume previous quiz used 3 week sprints…   How many months is the schedule  3 weeks *  14 iterations = 10.5 months</a:t>
            </a:r>
          </a:p>
        </p:txBody>
      </p:sp>
      <p:sp>
        <p:nvSpPr>
          <p:cNvPr id="104451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 eaLnBrk="0" hangingPunct="0"/>
            <a:fld id="{5B065B30-A311-4D47-9D14-05A394FA4E46}" type="slidenum">
              <a:rPr lang="en-US" sz="1200">
                <a:latin typeface="Times" pitchFamily="18" charset="0"/>
              </a:rPr>
              <a:pPr algn="r" eaLnBrk="0" hangingPunct="0"/>
              <a:t>23</a:t>
            </a:fld>
            <a:endParaRPr 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6388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19400" y="6553200"/>
            <a:ext cx="6324600" cy="304800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en-US"/>
              <a:t>Copyright Galorath Incorporated 2012				</a:t>
            </a:r>
            <a:fld id="{3BB341DD-A2EA-403C-8D4E-F2649DFD3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© 2015 Copyright Galorath Incorporated					   </a:t>
            </a:r>
            <a:fld id="{B94B2E03-431D-4617-BD7E-44C315C1E9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DF061D1A-3F79-49CA-977F-FE688EDC6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© 2015 Copyright Galorath Incorporated					   </a:t>
            </a:r>
            <a:fld id="{4CE520EF-FFC1-4609-B7D6-6535CAB2B1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973D8A89-D39C-4891-9507-F23E366C7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38272E97-8D61-49DB-8848-544A3AB9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8C7D7103-3AA6-4967-9034-048FBB89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46E83E36-FFEC-4480-ACD3-2475DAA6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2012 Copyright Galorath Incorporated					   </a:t>
            </a:r>
            <a:fld id="{F9627710-BDBF-4AEF-B255-F1E4DC3F6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GAL12828_PowerPoint-second-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1063" y="0"/>
            <a:ext cx="19129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0" y="66294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 pitchFamily="-16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Copyright Galorath Incorporated					   </a:t>
            </a:r>
            <a:fld id="{CFB9B4AE-92C9-4AB0-9E22-7D6EFF320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alorath@Galorth.com" TargetMode="Externa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ctrTitle" idx="4294967295"/>
          </p:nvPr>
        </p:nvSpPr>
        <p:spPr>
          <a:xfrm>
            <a:off x="429753" y="3793110"/>
            <a:ext cx="7924800" cy="914400"/>
          </a:xfrm>
        </p:spPr>
        <p:txBody>
          <a:bodyPr/>
          <a:lstStyle/>
          <a:p>
            <a:pPr algn="ctr"/>
            <a:r>
              <a:rPr lang="en-US" dirty="0" smtClean="0"/>
              <a:t>Estimation and Measurement with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User Stories/Story </a:t>
            </a:r>
            <a:r>
              <a:rPr lang="en-US" dirty="0" smtClean="0"/>
              <a:t>Points* for ICEAA</a:t>
            </a:r>
          </a:p>
          <a:p>
            <a:pPr algn="ctr"/>
            <a:endParaRPr lang="en-US" dirty="0" smtClean="0"/>
          </a:p>
          <a:p>
            <a:pPr algn="ctr"/>
            <a:r>
              <a:rPr lang="en-US" sz="2200" dirty="0" smtClean="0"/>
              <a:t>*Excerpts from Galorath Story Point Training Course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5891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5297532"/>
            <a:ext cx="7239000" cy="725530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endParaRPr lang="en-US" dirty="0" smtClean="0"/>
          </a:p>
          <a:p>
            <a:pPr marL="0" indent="0">
              <a:buFont typeface="Times" pitchFamily="18" charset="0"/>
              <a:buNone/>
            </a:pPr>
            <a:r>
              <a:rPr lang="en-US" dirty="0" smtClean="0"/>
              <a:t>Bob Hunt – President Galorath </a:t>
            </a:r>
            <a:r>
              <a:rPr lang="en-US" dirty="0" smtClean="0"/>
              <a:t>Federal</a:t>
            </a:r>
          </a:p>
          <a:p>
            <a:pPr marL="0" indent="0">
              <a:buFont typeface="Times" pitchFamily="18" charset="0"/>
              <a:buNone/>
            </a:pPr>
            <a:r>
              <a:rPr lang="en-US" dirty="0" smtClean="0"/>
              <a:t>David DeWitt – Galorath Incorporated</a:t>
            </a: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smtClean="0"/>
              <a:t>Rate The Following From 1 - 10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685800" y="838200"/>
            <a:ext cx="8153400" cy="5638800"/>
          </a:xfrm>
        </p:spPr>
        <p:txBody>
          <a:bodyPr/>
          <a:lstStyle/>
          <a:p>
            <a:r>
              <a:rPr lang="en-US" sz="2000" smtClean="0"/>
              <a:t>Simply give each dog a value between 1 and 10.  1 is least and 10 is most.  Numbers can be repeated</a:t>
            </a:r>
          </a:p>
          <a:p>
            <a:r>
              <a:rPr lang="en-US" sz="2000" smtClean="0"/>
              <a:t>Don’t over think the question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2360613"/>
            <a:ext cx="933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2366963"/>
            <a:ext cx="13287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114550"/>
            <a:ext cx="1143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18025"/>
            <a:ext cx="16335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8275" y="4881563"/>
            <a:ext cx="628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8788" y="4706938"/>
            <a:ext cx="10175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2360613"/>
            <a:ext cx="1295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122" name="Straight Connector 5"/>
          <p:cNvCxnSpPr>
            <a:cxnSpLocks noChangeShapeType="1"/>
          </p:cNvCxnSpPr>
          <p:nvPr/>
        </p:nvCxnSpPr>
        <p:spPr bwMode="auto">
          <a:xfrm>
            <a:off x="1143000" y="451802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3" name="Straight Connector 14"/>
          <p:cNvCxnSpPr>
            <a:cxnSpLocks noChangeShapeType="1"/>
          </p:cNvCxnSpPr>
          <p:nvPr/>
        </p:nvCxnSpPr>
        <p:spPr bwMode="auto">
          <a:xfrm>
            <a:off x="2733675" y="40386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4" name="Straight Connector 15"/>
          <p:cNvCxnSpPr>
            <a:cxnSpLocks noChangeShapeType="1"/>
          </p:cNvCxnSpPr>
          <p:nvPr/>
        </p:nvCxnSpPr>
        <p:spPr bwMode="auto">
          <a:xfrm>
            <a:off x="4495800" y="40386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5" name="Straight Connector 16"/>
          <p:cNvCxnSpPr>
            <a:cxnSpLocks noChangeShapeType="1"/>
          </p:cNvCxnSpPr>
          <p:nvPr/>
        </p:nvCxnSpPr>
        <p:spPr bwMode="auto">
          <a:xfrm>
            <a:off x="6678613" y="43434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6" name="Straight Connector 17"/>
          <p:cNvCxnSpPr>
            <a:cxnSpLocks noChangeShapeType="1"/>
          </p:cNvCxnSpPr>
          <p:nvPr/>
        </p:nvCxnSpPr>
        <p:spPr bwMode="auto">
          <a:xfrm>
            <a:off x="1354138" y="620077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7" name="Straight Connector 18"/>
          <p:cNvCxnSpPr>
            <a:cxnSpLocks noChangeShapeType="1"/>
          </p:cNvCxnSpPr>
          <p:nvPr/>
        </p:nvCxnSpPr>
        <p:spPr bwMode="auto">
          <a:xfrm>
            <a:off x="4016375" y="620077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8" name="Straight Connector 19"/>
          <p:cNvCxnSpPr>
            <a:cxnSpLocks noChangeShapeType="1"/>
          </p:cNvCxnSpPr>
          <p:nvPr/>
        </p:nvCxnSpPr>
        <p:spPr bwMode="auto">
          <a:xfrm>
            <a:off x="6705600" y="6218238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10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smtClean="0"/>
              <a:t>Try The Exercise Again Using One Of The Following Assumptions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>
          <a:xfrm>
            <a:off x="685800" y="914400"/>
            <a:ext cx="8153400" cy="5638800"/>
          </a:xfrm>
        </p:spPr>
        <p:txBody>
          <a:bodyPr/>
          <a:lstStyle/>
          <a:p>
            <a:r>
              <a:rPr lang="en-US" sz="2000" smtClean="0"/>
              <a:t>How long will it take to Groom the dog?</a:t>
            </a:r>
          </a:p>
          <a:p>
            <a:r>
              <a:rPr lang="en-US" sz="2000" smtClean="0"/>
              <a:t>How fast can it run?	</a:t>
            </a:r>
          </a:p>
          <a:p>
            <a:r>
              <a:rPr lang="en-US" sz="2000" smtClean="0"/>
              <a:t>How much does it weigh?</a:t>
            </a:r>
          </a:p>
          <a:p>
            <a:endParaRPr lang="en-US" sz="2000" smtClean="0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2360613"/>
            <a:ext cx="933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2366963"/>
            <a:ext cx="13287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114550"/>
            <a:ext cx="1143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18025"/>
            <a:ext cx="16335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8275" y="4881563"/>
            <a:ext cx="628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8788" y="4706938"/>
            <a:ext cx="10175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2360613"/>
            <a:ext cx="1295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170" name="Straight Connector 5"/>
          <p:cNvCxnSpPr>
            <a:cxnSpLocks noChangeShapeType="1"/>
          </p:cNvCxnSpPr>
          <p:nvPr/>
        </p:nvCxnSpPr>
        <p:spPr bwMode="auto">
          <a:xfrm>
            <a:off x="1143000" y="451802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1" name="Straight Connector 14"/>
          <p:cNvCxnSpPr>
            <a:cxnSpLocks noChangeShapeType="1"/>
          </p:cNvCxnSpPr>
          <p:nvPr/>
        </p:nvCxnSpPr>
        <p:spPr bwMode="auto">
          <a:xfrm>
            <a:off x="2733675" y="40386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2" name="Straight Connector 15"/>
          <p:cNvCxnSpPr>
            <a:cxnSpLocks noChangeShapeType="1"/>
          </p:cNvCxnSpPr>
          <p:nvPr/>
        </p:nvCxnSpPr>
        <p:spPr bwMode="auto">
          <a:xfrm>
            <a:off x="4495800" y="40386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3" name="Straight Connector 16"/>
          <p:cNvCxnSpPr>
            <a:cxnSpLocks noChangeShapeType="1"/>
          </p:cNvCxnSpPr>
          <p:nvPr/>
        </p:nvCxnSpPr>
        <p:spPr bwMode="auto">
          <a:xfrm>
            <a:off x="6678613" y="4343400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4" name="Straight Connector 17"/>
          <p:cNvCxnSpPr>
            <a:cxnSpLocks noChangeShapeType="1"/>
          </p:cNvCxnSpPr>
          <p:nvPr/>
        </p:nvCxnSpPr>
        <p:spPr bwMode="auto">
          <a:xfrm>
            <a:off x="1354138" y="620077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5" name="Straight Connector 18"/>
          <p:cNvCxnSpPr>
            <a:cxnSpLocks noChangeShapeType="1"/>
          </p:cNvCxnSpPr>
          <p:nvPr/>
        </p:nvCxnSpPr>
        <p:spPr bwMode="auto">
          <a:xfrm>
            <a:off x="4016375" y="6200775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6" name="Straight Connector 19"/>
          <p:cNvCxnSpPr>
            <a:cxnSpLocks noChangeShapeType="1"/>
          </p:cNvCxnSpPr>
          <p:nvPr/>
        </p:nvCxnSpPr>
        <p:spPr bwMode="auto">
          <a:xfrm>
            <a:off x="6705600" y="6218238"/>
            <a:ext cx="1219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11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Story Points Defined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Story Points represent a value given to a </a:t>
            </a:r>
            <a:r>
              <a:rPr lang="en-US" sz="2400" b="1" dirty="0" smtClean="0"/>
              <a:t>user story </a:t>
            </a:r>
            <a:r>
              <a:rPr lang="en-US" sz="2400" b="1" dirty="0" smtClean="0"/>
              <a:t>that is used to measure the effort required to implement the story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Points are assigned to User Stories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Those point values are later used to estimate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is a number that represents story size based on how hard a story is to implement.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When assigning points to a story focus is placed on effort to implement but not on time. That comes later during estimation.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Many would say that a story point is an arbitrary measurement that depends on the team.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is some truth to that statement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can manage that to some </a:t>
            </a:r>
            <a:r>
              <a:rPr lang="en-US" dirty="0" smtClean="0"/>
              <a:t>extent</a:t>
            </a:r>
            <a:endParaRPr lang="en-US" sz="16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12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smtClean="0"/>
              <a:t>Most Likely… The Answer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838200"/>
            <a:ext cx="8153400" cy="5638800"/>
          </a:xfrm>
        </p:spPr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2000" dirty="0" smtClean="0"/>
              <a:t>The exercise that was just performed is exactly how story points work</a:t>
            </a:r>
          </a:p>
          <a:p>
            <a:pPr marL="457200" lvl="1" indent="0">
              <a:buFont typeface="Times"/>
              <a:buNone/>
              <a:defRPr/>
            </a:pPr>
            <a:r>
              <a:rPr lang="en-US" sz="1800" dirty="0" smtClean="0"/>
              <a:t>Note:  We are leaving puppies behind and will consider the item to size is a “User Story”</a:t>
            </a:r>
          </a:p>
          <a:p>
            <a:pPr>
              <a:buFont typeface="Times" pitchFamily="-16" charset="0"/>
              <a:buChar char="•"/>
              <a:defRPr/>
            </a:pPr>
            <a:r>
              <a:rPr lang="en-US" sz="2000" dirty="0" smtClean="0"/>
              <a:t>When sizing User Stories with Story Points one must consider many things.  For example: </a:t>
            </a:r>
          </a:p>
          <a:p>
            <a:pPr lvl="1">
              <a:buFont typeface="Times" pitchFamily="-16" charset="0"/>
              <a:buChar char="•"/>
              <a:defRPr/>
            </a:pPr>
            <a:r>
              <a:rPr lang="en-US" sz="1800" dirty="0"/>
              <a:t>How complex is the User Story (number of skills that may be </a:t>
            </a:r>
            <a:r>
              <a:rPr lang="en-US" sz="1800" dirty="0" smtClean="0"/>
              <a:t>needed)</a:t>
            </a:r>
            <a:endParaRPr lang="en-US" sz="1800" dirty="0"/>
          </a:p>
          <a:p>
            <a:pPr lvl="1">
              <a:buFont typeface="Times" pitchFamily="-16" charset="0"/>
              <a:buChar char="•"/>
              <a:defRPr/>
            </a:pPr>
            <a:r>
              <a:rPr lang="en-US" sz="1800" dirty="0" smtClean="0"/>
              <a:t>How much functionality already exists (and does not need to be design/coded/tested)</a:t>
            </a:r>
          </a:p>
          <a:p>
            <a:pPr marL="457200" lvl="1" indent="0">
              <a:buFont typeface="Times" pitchFamily="-16" charset="0"/>
              <a:buChar char="•"/>
              <a:defRPr/>
            </a:pPr>
            <a:r>
              <a:rPr lang="en-US" sz="1800" dirty="0" smtClean="0"/>
              <a:t>  How does it compare to similar User Stories (scale)</a:t>
            </a:r>
          </a:p>
          <a:p>
            <a:pPr marL="457200" lvl="1" indent="0">
              <a:buFont typeface="Times" pitchFamily="-16" charset="0"/>
              <a:buChar char="•"/>
              <a:defRPr/>
            </a:pPr>
            <a:r>
              <a:rPr lang="en-US" sz="1800" dirty="0" smtClean="0"/>
              <a:t>  Is it too big a story to properly try to size</a:t>
            </a:r>
          </a:p>
          <a:p>
            <a:pPr marL="347472" indent="-347472">
              <a:buFont typeface="Times" pitchFamily="-16" charset="0"/>
              <a:buChar char="•"/>
              <a:defRPr/>
            </a:pPr>
            <a:r>
              <a:rPr lang="en-US" sz="2000" dirty="0" smtClean="0"/>
              <a:t>The goal is to understand how much “Effort” is required</a:t>
            </a:r>
          </a:p>
          <a:p>
            <a:pPr>
              <a:buFont typeface="Times" pitchFamily="-16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13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smtClean="0"/>
              <a:t>How Much Effort Is Required?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4294967295"/>
          </p:nvPr>
        </p:nvSpPr>
        <p:spPr>
          <a:xfrm>
            <a:off x="685800" y="914400"/>
            <a:ext cx="8001000" cy="5562600"/>
          </a:xfrm>
        </p:spPr>
        <p:txBody>
          <a:bodyPr/>
          <a:lstStyle/>
          <a:p>
            <a:r>
              <a:rPr lang="en-US" sz="2000" dirty="0" smtClean="0"/>
              <a:t>Look at other things surrounding the implementation of the story. Especially architectural maturity</a:t>
            </a:r>
          </a:p>
          <a:p>
            <a:r>
              <a:rPr lang="en-US" sz="2000" dirty="0" smtClean="0"/>
              <a:t>One story </a:t>
            </a:r>
            <a:r>
              <a:rPr lang="en-US" sz="2000" u="sng" dirty="0" smtClean="0"/>
              <a:t>may look complex </a:t>
            </a:r>
            <a:r>
              <a:rPr lang="en-US" sz="2000" dirty="0" smtClean="0"/>
              <a:t>but all the infrastructure is already in place or understood</a:t>
            </a:r>
          </a:p>
          <a:p>
            <a:r>
              <a:rPr lang="en-US" sz="2000" dirty="0" smtClean="0"/>
              <a:t>Another may require creating a whole new piece of the architecture where there is a lot that is not understood</a:t>
            </a:r>
          </a:p>
          <a:p>
            <a:r>
              <a:rPr lang="en-US" sz="2000" dirty="0" smtClean="0"/>
              <a:t>Of course not understanding is fine because we prototype. But it still can be included in how hard a story may be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14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Things To Consider When Counting SPs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Number of interfaces with the outside world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Most agile teams do not function in a vacuum and must consider the needs  of the rest of the organization.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Certain tasks and artifacts may be required by the organization or by governance that the team will have to support.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This could vary depending on the story or the product.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Complexity of the Code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Number of required tasks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Depending on the story certain formal or informal tasks may not be necessary.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Regulation can play into this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There may be more checks and balances to a story due to governance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Coordinating people takes effort too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15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Some Drawbacks To Story Points 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Story Points are team dependent!</a:t>
            </a:r>
          </a:p>
          <a:p>
            <a:pPr lvl="1"/>
            <a:r>
              <a:rPr lang="en-US" sz="1800" dirty="0" smtClean="0"/>
              <a:t>Members of different teams will have different levels of experience leading to different perspectives related to how hard a story is.</a:t>
            </a:r>
          </a:p>
          <a:p>
            <a:r>
              <a:rPr lang="en-US" sz="2000" dirty="0" smtClean="0"/>
              <a:t>Points don’t easily scale across different projects.</a:t>
            </a:r>
          </a:p>
          <a:p>
            <a:pPr lvl="1"/>
            <a:r>
              <a:rPr lang="en-US" sz="1800" dirty="0" smtClean="0"/>
              <a:t>How one team’s points can vary.</a:t>
            </a:r>
          </a:p>
          <a:p>
            <a:r>
              <a:rPr lang="en-US" sz="2000" dirty="0" smtClean="0"/>
              <a:t>"Inflation" </a:t>
            </a:r>
            <a:r>
              <a:rPr lang="en-US" sz="2000" dirty="0" smtClean="0"/>
              <a:t>can occur as soon as the second sprint</a:t>
            </a:r>
          </a:p>
          <a:p>
            <a:pPr lvl="1"/>
            <a:r>
              <a:rPr lang="en-US" sz="1800" dirty="0" smtClean="0"/>
              <a:t>Teams often blame not delivering the Story due to a faulty count.  That is usually not the reason!</a:t>
            </a:r>
          </a:p>
          <a:p>
            <a:pPr lvl="1"/>
            <a:r>
              <a:rPr lang="en-US" sz="1800" dirty="0" smtClean="0"/>
              <a:t>As a consequence a natural inflation appears during the next count.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16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Steps In Pointing Stories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Start with a point system that everyone agrees on. </a:t>
            </a:r>
          </a:p>
          <a:p>
            <a:pPr lvl="1"/>
            <a:r>
              <a:rPr lang="en-US" sz="1600" smtClean="0"/>
              <a:t>It is best that the system used to compare against is used across projects just for consistency.</a:t>
            </a:r>
          </a:p>
          <a:p>
            <a:r>
              <a:rPr lang="en-US" sz="1800" smtClean="0"/>
              <a:t>Identify at least one base story.</a:t>
            </a:r>
          </a:p>
          <a:p>
            <a:pPr lvl="1"/>
            <a:r>
              <a:rPr lang="en-US" sz="1600" smtClean="0"/>
              <a:t>It could be a medium or average size story but it doesn’t have to be.</a:t>
            </a:r>
          </a:p>
          <a:p>
            <a:pPr lvl="1"/>
            <a:r>
              <a:rPr lang="en-US" sz="1600" smtClean="0"/>
              <a:t>This base story will be used to compare other stories against.</a:t>
            </a:r>
          </a:p>
          <a:p>
            <a:r>
              <a:rPr lang="en-US" sz="1800" smtClean="0"/>
              <a:t>Review each story as a team.</a:t>
            </a:r>
          </a:p>
          <a:p>
            <a:pPr lvl="1"/>
            <a:r>
              <a:rPr lang="en-US" sz="1600" smtClean="0"/>
              <a:t>Discuss its complexity and size considering what it will take to develop the story.</a:t>
            </a:r>
          </a:p>
          <a:p>
            <a:pPr lvl="1"/>
            <a:r>
              <a:rPr lang="en-US" sz="1600" smtClean="0"/>
              <a:t>Compare the story against the base story and agree on a score for the story selecting a number in the sequence being used.</a:t>
            </a:r>
          </a:p>
          <a:p>
            <a:r>
              <a:rPr lang="en-US" sz="1800" smtClean="0"/>
              <a:t>The team must agree unanimously on a score</a:t>
            </a:r>
          </a:p>
          <a:p>
            <a:pPr lvl="1"/>
            <a:r>
              <a:rPr lang="en-US" sz="1600" smtClean="0"/>
              <a:t>You can use games to determine score.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17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Choosing A Pointing System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Most pointing sequences are chosen at the organization level and used by all agile projects.</a:t>
            </a:r>
          </a:p>
          <a:p>
            <a:r>
              <a:rPr lang="en-US" sz="2000" dirty="0" smtClean="0"/>
              <a:t>The most common sequence is the Fibonacci Series which is: 1, 2, 3, 5, 8, 13, 21, 34, 55…</a:t>
            </a:r>
          </a:p>
          <a:p>
            <a:r>
              <a:rPr lang="en-US" sz="2000" dirty="0" smtClean="0"/>
              <a:t>Many teams use a version of Fibonacci that looks like: 1, 2, 3, 5, 8, 13, 40, </a:t>
            </a:r>
            <a:r>
              <a:rPr lang="en-US" sz="2000" dirty="0" smtClean="0"/>
              <a:t>100 (this is what SEER does)</a:t>
            </a:r>
            <a:endParaRPr lang="en-US" sz="2000" dirty="0" smtClean="0"/>
          </a:p>
          <a:p>
            <a:pPr lvl="1"/>
            <a:r>
              <a:rPr lang="en-US" sz="1800" dirty="0" smtClean="0"/>
              <a:t>The reasoning for using this is that the original sequence suggests accuracy and real projects at a close precision</a:t>
            </a:r>
          </a:p>
          <a:p>
            <a:pPr lvl="1"/>
            <a:r>
              <a:rPr lang="en-US" sz="1800" dirty="0" smtClean="0"/>
              <a:t>This gives the team a clear choice to differentiate for large stories.</a:t>
            </a:r>
          </a:p>
          <a:p>
            <a:pPr lvl="2"/>
            <a:r>
              <a:rPr lang="en-US" sz="1400" dirty="0" smtClean="0"/>
              <a:t>There isn’t much different between 13 and 14 or 15, but there is a different between 13 and 21. We can see the difference.</a:t>
            </a:r>
          </a:p>
          <a:p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18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A Process For Assigning Points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Review a group of stories as a teams</a:t>
            </a:r>
          </a:p>
          <a:p>
            <a:pPr lvl="1"/>
            <a:r>
              <a:rPr lang="en-US" sz="1800" dirty="0" smtClean="0"/>
              <a:t>Discuss the complexity of the story and the activities that will be needed to implement the story.</a:t>
            </a:r>
          </a:p>
          <a:p>
            <a:pPr lvl="1"/>
            <a:r>
              <a:rPr lang="en-US" sz="1800" dirty="0" smtClean="0"/>
              <a:t>Consider unknown technology and new processes required.</a:t>
            </a:r>
          </a:p>
          <a:p>
            <a:pPr lvl="1"/>
            <a:r>
              <a:rPr lang="en-US" sz="1800" dirty="0" smtClean="0"/>
              <a:t>Each team member selects a number from their Planning Poker deck of cards</a:t>
            </a:r>
          </a:p>
          <a:p>
            <a:pPr lvl="1"/>
            <a:r>
              <a:rPr lang="en-US" sz="1800" dirty="0" smtClean="0"/>
              <a:t>The team discusses until they agree on a point value.</a:t>
            </a:r>
          </a:p>
          <a:p>
            <a:pPr lvl="1"/>
            <a:r>
              <a:rPr lang="en-US" sz="1800" dirty="0" smtClean="0"/>
              <a:t>If the team can’t agree, the story is sent back to the Product Owner to be rewritten.</a:t>
            </a:r>
          </a:p>
          <a:p>
            <a:pPr lvl="1"/>
            <a:r>
              <a:rPr lang="en-US" sz="1800" dirty="0" smtClean="0"/>
              <a:t>If a story point cannot be agreed upon the problem usually resides in the story itself.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19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1" descr="C:\Documents and Settings\ddewitt\Local Settings\Temporary Internet Files\Content.IE5\54DCE0NH\MPj040681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76400"/>
            <a:ext cx="28019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086600" cy="5276850"/>
          </a:xfrm>
        </p:spPr>
        <p:txBody>
          <a:bodyPr/>
          <a:lstStyle/>
          <a:p>
            <a:r>
              <a:rPr lang="en-US" sz="2000" dirty="0" smtClean="0"/>
              <a:t>In the late 1990’s several methodologies began to get increasing public attention. </a:t>
            </a:r>
          </a:p>
          <a:p>
            <a:r>
              <a:rPr lang="en-US" sz="2000" dirty="0" smtClean="0"/>
              <a:t>They all emphasized </a:t>
            </a:r>
          </a:p>
          <a:p>
            <a:pPr lvl="1"/>
            <a:r>
              <a:rPr lang="en-US" sz="1800" dirty="0" smtClean="0"/>
              <a:t>close collaboration between the </a:t>
            </a:r>
            <a:br>
              <a:rPr lang="en-US" sz="1800" dirty="0" smtClean="0"/>
            </a:br>
            <a:r>
              <a:rPr lang="en-US" sz="1800" dirty="0" smtClean="0"/>
              <a:t>programmer and business experts </a:t>
            </a:r>
          </a:p>
          <a:p>
            <a:pPr lvl="1"/>
            <a:r>
              <a:rPr lang="en-US" sz="1800" dirty="0" smtClean="0"/>
              <a:t>face-to-face communication </a:t>
            </a:r>
            <a:br>
              <a:rPr lang="en-US" sz="1800" dirty="0" smtClean="0"/>
            </a:br>
            <a:r>
              <a:rPr lang="en-US" sz="1800" dirty="0" smtClean="0"/>
              <a:t>(as more efficient than written </a:t>
            </a:r>
            <a:br>
              <a:rPr lang="en-US" sz="1800" dirty="0" smtClean="0"/>
            </a:br>
            <a:r>
              <a:rPr lang="en-US" sz="1800" dirty="0" smtClean="0"/>
              <a:t>documentation)</a:t>
            </a:r>
          </a:p>
          <a:p>
            <a:pPr lvl="1"/>
            <a:r>
              <a:rPr lang="en-US" sz="1800" dirty="0" smtClean="0"/>
              <a:t>frequent delivery of new deployable business value- tight, self-organizing teams </a:t>
            </a:r>
          </a:p>
          <a:p>
            <a:pPr lvl="1"/>
            <a:r>
              <a:rPr lang="en-US" sz="1800" dirty="0" smtClean="0"/>
              <a:t>and ways to craft the code and the team such that the inevitable requirements churn was not a crisis</a:t>
            </a:r>
          </a:p>
          <a:p>
            <a:r>
              <a:rPr lang="en-US" dirty="0" smtClean="0"/>
              <a:t>While Story Points were around before Agile, it is the use of Agile Development that brings them into vogue today</a:t>
            </a:r>
          </a:p>
        </p:txBody>
      </p:sp>
      <p:sp>
        <p:nvSpPr>
          <p:cNvPr id="501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The Emergence Of Agile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Exercise: Planning Poker Exercise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Each team member gets a deck of Planning Poker Cards</a:t>
            </a:r>
          </a:p>
          <a:p>
            <a:r>
              <a:rPr lang="en-US" sz="2000" dirty="0" smtClean="0"/>
              <a:t>Assign one team member as the Scrum Master to read the story out loud and negotiate a consensus</a:t>
            </a:r>
          </a:p>
          <a:p>
            <a:r>
              <a:rPr lang="en-US" sz="2000" dirty="0" smtClean="0"/>
              <a:t>Each person selects a card representing the points they want to assign but do not let anyone else see it.</a:t>
            </a:r>
          </a:p>
          <a:p>
            <a:r>
              <a:rPr lang="en-US" sz="2000" dirty="0" smtClean="0"/>
              <a:t>Everyone exposes their card when directed by the Scrum Master</a:t>
            </a:r>
          </a:p>
          <a:p>
            <a:r>
              <a:rPr lang="en-US" sz="2000" dirty="0" smtClean="0"/>
              <a:t>If everyone has the same number the story is assigned the points chosen.</a:t>
            </a:r>
          </a:p>
          <a:p>
            <a:r>
              <a:rPr lang="en-US" sz="2000" dirty="0" smtClean="0"/>
              <a:t>If not, the people with the lowest and highest point value explain reasoning for their point selection.</a:t>
            </a:r>
          </a:p>
          <a:p>
            <a:r>
              <a:rPr lang="en-US" sz="2000" dirty="0" smtClean="0"/>
              <a:t>Re-voting takes place and is repeated until everyone agrees.</a:t>
            </a:r>
          </a:p>
          <a:p>
            <a:r>
              <a:rPr lang="en-US" sz="2000" dirty="0" smtClean="0"/>
              <a:t>The following slide contains four easy User Stories</a:t>
            </a:r>
          </a:p>
          <a:p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20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Story Point</a:t>
            </a:r>
            <a:r>
              <a:rPr lang="en-US" sz="2400" dirty="0" smtClean="0"/>
              <a:t> </a:t>
            </a:r>
            <a:r>
              <a:rPr lang="en-US" sz="2400" dirty="0" smtClean="0"/>
              <a:t>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Times"/>
              <a:buChar char="•"/>
              <a:defRPr/>
            </a:pPr>
            <a:r>
              <a:rPr lang="en-US" sz="2000" dirty="0" smtClean="0"/>
              <a:t>Velocity measures how </a:t>
            </a:r>
            <a:r>
              <a:rPr lang="en-US" sz="2000" dirty="0" smtClean="0"/>
              <a:t>much of something can be </a:t>
            </a:r>
            <a:r>
              <a:rPr lang="en-US" sz="2000" dirty="0"/>
              <a:t>achieved o</a:t>
            </a:r>
            <a:r>
              <a:rPr lang="en-US" sz="2000" dirty="0" smtClean="0"/>
              <a:t>ver </a:t>
            </a:r>
            <a:r>
              <a:rPr lang="en-US" sz="2000" dirty="0"/>
              <a:t>a fixed period of </a:t>
            </a:r>
            <a:r>
              <a:rPr lang="en-US" sz="2000" dirty="0" smtClean="0"/>
              <a:t>time; e.g. </a:t>
            </a:r>
            <a:r>
              <a:rPr lang="en-US" sz="1800" dirty="0"/>
              <a:t>h</a:t>
            </a:r>
            <a:r>
              <a:rPr lang="en-US" sz="1800" dirty="0" smtClean="0"/>
              <a:t>ow </a:t>
            </a:r>
            <a:r>
              <a:rPr lang="en-US" sz="1800" dirty="0" smtClean="0"/>
              <a:t>many Story Points </a:t>
            </a:r>
            <a:r>
              <a:rPr lang="en-US" sz="1800" dirty="0" smtClean="0"/>
              <a:t>are completed during </a:t>
            </a:r>
            <a:r>
              <a:rPr lang="en-US" sz="1800" dirty="0" smtClean="0"/>
              <a:t>a </a:t>
            </a:r>
            <a:r>
              <a:rPr lang="en-US" sz="1800" dirty="0" smtClean="0"/>
              <a:t>Sprint</a:t>
            </a:r>
          </a:p>
          <a:p>
            <a:pPr lvl="1">
              <a:buFont typeface="Times"/>
              <a:buChar char="•"/>
              <a:defRPr/>
            </a:pPr>
            <a:r>
              <a:rPr lang="en-US" sz="1600" dirty="0" smtClean="0"/>
              <a:t>You could do this at the User Story level but you have no relative measure between User Stories</a:t>
            </a:r>
            <a:endParaRPr lang="en-US" sz="1600" dirty="0"/>
          </a:p>
          <a:p>
            <a:pPr>
              <a:buFont typeface="Times"/>
              <a:buChar char="•"/>
              <a:defRPr/>
            </a:pPr>
            <a:r>
              <a:rPr lang="en-US" sz="2000" dirty="0" smtClean="0"/>
              <a:t>Velocity is a “team” measurement – not the individual</a:t>
            </a:r>
          </a:p>
          <a:p>
            <a:pPr>
              <a:buFont typeface="Times"/>
              <a:buChar char="•"/>
              <a:defRPr/>
            </a:pPr>
            <a:r>
              <a:rPr lang="en-US" sz="2000" dirty="0" smtClean="0"/>
              <a:t>Iteration Duration / Completed Total SP = Velocity</a:t>
            </a:r>
          </a:p>
          <a:p>
            <a:pPr>
              <a:buFont typeface="Times"/>
              <a:buChar char="•"/>
              <a:defRPr/>
            </a:pPr>
            <a:r>
              <a:rPr lang="en-US" sz="2000" dirty="0" smtClean="0"/>
              <a:t>Iterations needed = Total SP / Velocity</a:t>
            </a:r>
          </a:p>
          <a:p>
            <a:pPr>
              <a:buFont typeface="Times"/>
              <a:buChar char="•"/>
              <a:defRPr/>
            </a:pPr>
            <a:r>
              <a:rPr lang="en-US" sz="2000" u="sng" dirty="0" smtClean="0"/>
              <a:t>Don’t</a:t>
            </a:r>
            <a:r>
              <a:rPr lang="en-US" sz="2000" dirty="0" smtClean="0"/>
              <a:t> change the duration and use the same result</a:t>
            </a:r>
          </a:p>
          <a:p>
            <a:pPr marL="0" indent="0">
              <a:buFont typeface="Times"/>
              <a:buNone/>
              <a:defRPr/>
            </a:pPr>
            <a:endParaRPr lang="en-US" sz="2000" dirty="0" smtClean="0"/>
          </a:p>
          <a:p>
            <a:pPr marL="0" indent="0">
              <a:buFont typeface="Times"/>
              <a:buNone/>
              <a:defRPr/>
            </a:pPr>
            <a:r>
              <a:rPr lang="en-US" sz="2000" dirty="0" smtClean="0"/>
              <a:t>Quiz: A project has a total </a:t>
            </a:r>
            <a:r>
              <a:rPr lang="en-US" sz="2000" u="sng" dirty="0" smtClean="0"/>
              <a:t>size</a:t>
            </a:r>
            <a:r>
              <a:rPr lang="en-US" sz="2000" dirty="0" smtClean="0"/>
              <a:t> of 365 Story Points. The team has a velocity of 25/SP per iteration</a:t>
            </a:r>
          </a:p>
          <a:p>
            <a:pPr marL="0" indent="0">
              <a:buFont typeface="Times"/>
              <a:buNone/>
              <a:defRPr/>
            </a:pPr>
            <a:r>
              <a:rPr lang="en-US" sz="2000" dirty="0" smtClean="0"/>
              <a:t>How many iterations will the project take?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21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smtClean="0"/>
              <a:t>And Why Should I Care About Velocity?</a:t>
            </a:r>
          </a:p>
        </p:txBody>
      </p:sp>
      <p:sp>
        <p:nvSpPr>
          <p:cNvPr id="244739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000" dirty="0" smtClean="0"/>
              <a:t>Velocity Measure provides a way to translate a Size into a duration</a:t>
            </a:r>
          </a:p>
          <a:p>
            <a:pPr lvl="1"/>
            <a:r>
              <a:rPr lang="en-US" sz="1800" dirty="0" smtClean="0"/>
              <a:t>Every estimate starts with a Size estimate (Lines of Code, Function Points, Use Case Points, Ideal Days, Story Points, Hot Dogs in a bucket!)</a:t>
            </a:r>
          </a:p>
          <a:p>
            <a:endParaRPr lang="en-US" sz="2000" dirty="0" smtClean="0"/>
          </a:p>
          <a:p>
            <a:r>
              <a:rPr lang="en-US" sz="2000" dirty="0" smtClean="0"/>
              <a:t>Size / Velocity = Duration</a:t>
            </a:r>
          </a:p>
          <a:p>
            <a:endParaRPr lang="en-US" sz="2000" dirty="0" smtClean="0"/>
          </a:p>
          <a:p>
            <a:r>
              <a:rPr lang="en-US" sz="2000" dirty="0" smtClean="0"/>
              <a:t>Every estimation process requires a relationship between a volume measure (Size) and productivity – how much size can be done over time</a:t>
            </a:r>
          </a:p>
          <a:p>
            <a:r>
              <a:rPr lang="en-US" sz="2000" dirty="0" smtClean="0"/>
              <a:t>Velocity can be sued as a TEAM productivity measure.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22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Story </a:t>
            </a:r>
            <a:r>
              <a:rPr lang="en-US" sz="2400" dirty="0" smtClean="0"/>
              <a:t>Points </a:t>
            </a:r>
            <a:r>
              <a:rPr lang="en-US" sz="2400" dirty="0" smtClean="0"/>
              <a:t>Velocity </a:t>
            </a:r>
            <a:r>
              <a:rPr lang="en-US" sz="2400" dirty="0" smtClean="0"/>
              <a:t>C</a:t>
            </a:r>
            <a:r>
              <a:rPr lang="en-US" sz="2400" dirty="0" smtClean="0"/>
              <a:t>an Be Used to Determine </a:t>
            </a:r>
            <a:r>
              <a:rPr lang="en-US" sz="2400" dirty="0" smtClean="0"/>
              <a:t>Duration/Iterations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r>
              <a:rPr lang="en-US" sz="2000" dirty="0" smtClean="0"/>
              <a:t>What does the customer want…. </a:t>
            </a:r>
            <a:r>
              <a:rPr lang="en-US" sz="2000" u="sng" dirty="0"/>
              <a:t>A Schedule</a:t>
            </a:r>
            <a:r>
              <a:rPr lang="en-US" sz="2000" dirty="0"/>
              <a:t>! </a:t>
            </a:r>
            <a:endParaRPr lang="en-US" sz="2000" dirty="0" smtClean="0"/>
          </a:p>
          <a:p>
            <a:r>
              <a:rPr lang="en-US" sz="2000" dirty="0" smtClean="0"/>
              <a:t>But to provide one you need to know the </a:t>
            </a:r>
            <a:r>
              <a:rPr lang="en-US" sz="2000" b="1" dirty="0" smtClean="0"/>
              <a:t>teams</a:t>
            </a:r>
            <a:r>
              <a:rPr lang="en-US" sz="2000" dirty="0" smtClean="0"/>
              <a:t> Story Point  “velocity”</a:t>
            </a:r>
          </a:p>
          <a:p>
            <a:r>
              <a:rPr lang="en-US" sz="2000" dirty="0" smtClean="0"/>
              <a:t>If the schedule is too long then some functionality could be removed – or other adjustments made</a:t>
            </a:r>
          </a:p>
          <a:p>
            <a:endParaRPr lang="en-US" sz="2000" dirty="0" smtClean="0"/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7620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23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562725" cy="609600"/>
          </a:xfrm>
        </p:spPr>
        <p:txBody>
          <a:bodyPr/>
          <a:lstStyle/>
          <a:p>
            <a:pPr algn="ctr"/>
            <a:r>
              <a:rPr lang="en-US" sz="2400" smtClean="0"/>
              <a:t>Advantages To Story Points (a few)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Prevents Managers from converting a SP into a Calendar day (They have to know the velocity)</a:t>
            </a:r>
          </a:p>
          <a:p>
            <a:r>
              <a:rPr lang="en-US" sz="2000" smtClean="0"/>
              <a:t>Promotes cross-functional behavior (teams can compare similar things)</a:t>
            </a:r>
          </a:p>
          <a:p>
            <a:r>
              <a:rPr lang="en-US" sz="2000" smtClean="0"/>
              <a:t>Points do not decay (when compared to ideal days)</a:t>
            </a:r>
          </a:p>
          <a:p>
            <a:r>
              <a:rPr lang="en-US" sz="2000" smtClean="0"/>
              <a:t>They are a “Pure” size measure relative to other known things</a:t>
            </a:r>
          </a:p>
          <a:p>
            <a:r>
              <a:rPr lang="en-US" sz="2000" smtClean="0"/>
              <a:t>People are pretty good at generating a valid relationship of size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9600"/>
            <a:ext cx="1143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53000"/>
            <a:ext cx="933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73625"/>
            <a:ext cx="16335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24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Disadvantages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Difficult to explain</a:t>
            </a:r>
          </a:p>
          <a:p>
            <a:pPr lvl="1"/>
            <a:r>
              <a:rPr lang="en-US" sz="1800" smtClean="0"/>
              <a:t>May resort to comparing Poodles to Great Danes</a:t>
            </a:r>
          </a:p>
          <a:p>
            <a:r>
              <a:rPr lang="en-US" sz="2000" smtClean="0"/>
              <a:t>Teams have different interpretations when working independently</a:t>
            </a:r>
          </a:p>
          <a:p>
            <a:pPr lvl="1"/>
            <a:r>
              <a:rPr lang="en-US" sz="1800" smtClean="0"/>
              <a:t>Story Points need to be scored as a team</a:t>
            </a:r>
          </a:p>
          <a:p>
            <a:r>
              <a:rPr lang="en-US" sz="2000" smtClean="0"/>
              <a:t>Tendency to skip over detailed iteration planning by assuming a velocity * SP = work</a:t>
            </a:r>
          </a:p>
          <a:p>
            <a:pPr lvl="1"/>
            <a:r>
              <a:rPr lang="en-US" sz="1800" smtClean="0"/>
              <a:t>Still need to break the User Story into tasks and estimate the capacity for the sprint</a:t>
            </a:r>
          </a:p>
          <a:p>
            <a:r>
              <a:rPr lang="en-US" sz="2000" smtClean="0"/>
              <a:t>Takes a while to trust the results</a:t>
            </a:r>
          </a:p>
          <a:p>
            <a:pPr lvl="1"/>
            <a:r>
              <a:rPr lang="en-US" sz="1800" smtClean="0"/>
              <a:t>But this is common for all new sizing measures!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25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1800" dirty="0" smtClean="0"/>
              <a:t>Galorath </a:t>
            </a:r>
            <a:r>
              <a:rPr lang="en-US" sz="1800" dirty="0" smtClean="0"/>
              <a:t>Contacts</a:t>
            </a:r>
            <a:endParaRPr lang="en-US" sz="1800" dirty="0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609600"/>
            <a:ext cx="85725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500" dirty="0" smtClean="0"/>
              <a:t>QUESTIONS</a:t>
            </a: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800" dirty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Dan Galorath, 310-414-3222 ex 61;  </a:t>
            </a:r>
            <a:r>
              <a:rPr lang="en-US" sz="1800" dirty="0" smtClean="0">
                <a:hlinkClick r:id="rId2"/>
              </a:rPr>
              <a:t>Galorath@Galorth.com</a:t>
            </a: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Bob Hunt, 703-201-0651; </a:t>
            </a:r>
            <a:r>
              <a:rPr lang="en-US" sz="1800" dirty="0" err="1" smtClean="0"/>
              <a:t>Bhunt@galorath.com</a:t>
            </a: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David DeWitt,321-848-3410; </a:t>
            </a:r>
            <a:r>
              <a:rPr lang="en-US" sz="1800" dirty="0" err="1"/>
              <a:t>D</a:t>
            </a:r>
            <a:r>
              <a:rPr lang="en-US" sz="1800" dirty="0" err="1" smtClean="0"/>
              <a:t>dewitt@galorath.com</a:t>
            </a: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ctr" eaLnBrk="1" hangingPunct="1">
              <a:spcBef>
                <a:spcPts val="600"/>
              </a:spcBef>
              <a:buFont typeface="Times" pitchFamily="-16" charset="0"/>
              <a:buNone/>
              <a:defRPr/>
            </a:pPr>
            <a:endParaRPr lang="en-US" sz="24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69316" name="Picture 5" descr="C:\Users\Brian Glauser\AppData\Local\Microsoft\Windows\Temporary Internet Files\Content.Outlook\VI504H9P\13 copy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44900"/>
            <a:ext cx="2146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Word About Size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software development projects start without some concept/metric of how long and how much time the development will take</a:t>
            </a:r>
          </a:p>
          <a:p>
            <a:r>
              <a:rPr lang="en-US" dirty="0" smtClean="0"/>
              <a:t>The Estimator's challenge is to "quiz" that out of the metric</a:t>
            </a:r>
          </a:p>
          <a:p>
            <a:r>
              <a:rPr lang="en-US" dirty="0" smtClean="0"/>
              <a:t>I have always felt more confident in my answer when the estimation team's size metric/proxy and the development team's effort proxy were the same</a:t>
            </a:r>
          </a:p>
          <a:p>
            <a:r>
              <a:rPr lang="en-US" dirty="0" smtClean="0"/>
              <a:t>I believe there is more estimation error from poor sizing than from estimation models or processes</a:t>
            </a:r>
          </a:p>
          <a:p>
            <a:r>
              <a:rPr lang="en-US" dirty="0" smtClean="0"/>
              <a:t>The fact that this is a briefing about User Stories/Story Points in no way a critique of Lines of Code or Function Points or any other size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Copyright Galorath Incorporated					   </a:t>
            </a:r>
            <a:fld id="{B94B2E03-431D-4617-BD7E-44C315C1E9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5827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User Story Defined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User Story is a simple statement about what a user wants to do with a feature and the value the user will gain.</a:t>
            </a:r>
          </a:p>
          <a:p>
            <a:r>
              <a:rPr lang="en-US" sz="1800" dirty="0" smtClean="0"/>
              <a:t>Consider a User Story as a thin vertical slice through the system.</a:t>
            </a:r>
          </a:p>
          <a:p>
            <a:r>
              <a:rPr lang="en-US" sz="1800" dirty="0" smtClean="0"/>
              <a:t>User stories are written from the user perspective in a way that can be easily understood.</a:t>
            </a:r>
          </a:p>
          <a:p>
            <a:pPr lvl="1"/>
            <a:r>
              <a:rPr lang="en-US" sz="1600" dirty="0" smtClean="0"/>
              <a:t>Technical jargon is avoided.</a:t>
            </a:r>
          </a:p>
          <a:p>
            <a:r>
              <a:rPr lang="en-US" sz="1800" dirty="0" smtClean="0"/>
              <a:t>Acceptance Criteria is usually written at the same time.</a:t>
            </a:r>
          </a:p>
          <a:p>
            <a:r>
              <a:rPr lang="en-US" sz="1800" dirty="0" smtClean="0"/>
              <a:t>The Project Owner is responsible for the user stories</a:t>
            </a:r>
          </a:p>
          <a:p>
            <a:pPr lvl="1"/>
            <a:r>
              <a:rPr lang="en-US" sz="1600" dirty="0" smtClean="0"/>
              <a:t>Written by the Sponsor</a:t>
            </a:r>
          </a:p>
          <a:p>
            <a:pPr lvl="1"/>
            <a:r>
              <a:rPr lang="en-US" sz="1600" dirty="0" smtClean="0"/>
              <a:t>Reviewed by the project team</a:t>
            </a:r>
          </a:p>
          <a:p>
            <a:r>
              <a:rPr lang="en-US" sz="1800" dirty="0" smtClean="0"/>
              <a:t>Usually written on cards</a:t>
            </a:r>
          </a:p>
          <a:p>
            <a:pPr lvl="1"/>
            <a:r>
              <a:rPr lang="en-US" sz="1600" dirty="0" smtClean="0"/>
              <a:t>Story on the front</a:t>
            </a:r>
          </a:p>
          <a:p>
            <a:pPr lvl="1"/>
            <a:r>
              <a:rPr lang="en-US" sz="1600" dirty="0" smtClean="0"/>
              <a:t>Acceptance Criteria on the back</a:t>
            </a:r>
          </a:p>
          <a:p>
            <a:endParaRPr lang="en-US" sz="1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4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Anatomy of a User Story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2000" dirty="0" smtClean="0"/>
              <a:t>A User Story identifies:</a:t>
            </a:r>
          </a:p>
          <a:p>
            <a:pPr lvl="1">
              <a:buFont typeface="Times" pitchFamily="-16" charset="0"/>
              <a:buChar char="•"/>
              <a:defRPr/>
            </a:pPr>
            <a:r>
              <a:rPr lang="en-US" sz="1800" dirty="0" smtClean="0"/>
              <a:t>The User</a:t>
            </a:r>
          </a:p>
          <a:p>
            <a:pPr lvl="1">
              <a:buFont typeface="Times" pitchFamily="-16" charset="0"/>
              <a:buChar char="•"/>
              <a:defRPr/>
            </a:pPr>
            <a:r>
              <a:rPr lang="en-US" sz="1800" dirty="0" smtClean="0"/>
              <a:t>What the user wants to do with a feature</a:t>
            </a:r>
          </a:p>
          <a:p>
            <a:pPr lvl="1">
              <a:buFont typeface="Times" pitchFamily="-16" charset="0"/>
              <a:buChar char="•"/>
              <a:defRPr/>
            </a:pPr>
            <a:r>
              <a:rPr lang="en-US" sz="1800" dirty="0" smtClean="0"/>
              <a:t>Value gained by the user</a:t>
            </a:r>
          </a:p>
          <a:p>
            <a:pPr>
              <a:buFont typeface="Times" pitchFamily="-16" charset="0"/>
              <a:buChar char="•"/>
              <a:defRPr/>
            </a:pPr>
            <a:r>
              <a:rPr lang="en-US" sz="2000" dirty="0" smtClean="0"/>
              <a:t>So a User Story can use the following format:</a:t>
            </a:r>
          </a:p>
          <a:p>
            <a:pPr marL="0" indent="0">
              <a:buFont typeface="Times" pitchFamily="-16" charset="0"/>
              <a:buNone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		As a</a:t>
            </a:r>
            <a:r>
              <a:rPr lang="en-US" sz="2000" dirty="0" smtClean="0"/>
              <a:t> (user role)</a:t>
            </a:r>
          </a:p>
          <a:p>
            <a:pPr marL="0" indent="0">
              <a:buFont typeface="Times" pitchFamily="-16" charset="0"/>
              <a:buNone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 		I want</a:t>
            </a:r>
            <a:r>
              <a:rPr lang="en-US" sz="2000" dirty="0" smtClean="0"/>
              <a:t> (feature/achieve something)</a:t>
            </a:r>
          </a:p>
          <a:p>
            <a:pPr marL="0" indent="0">
              <a:buFont typeface="Times" pitchFamily="-16" charset="0"/>
              <a:buNone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 		So that</a:t>
            </a:r>
            <a:r>
              <a:rPr lang="en-US" sz="2000" dirty="0" smtClean="0"/>
              <a:t> (describe value)</a:t>
            </a:r>
          </a:p>
          <a:p>
            <a:pPr marL="0" indent="0">
              <a:buFont typeface="Times" pitchFamily="-16" charset="0"/>
              <a:buNone/>
              <a:defRPr/>
            </a:pPr>
            <a:endParaRPr lang="en-US" sz="2000" dirty="0" smtClean="0"/>
          </a:p>
          <a:p>
            <a:pPr>
              <a:buFont typeface="Times" pitchFamily="-16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As a</a:t>
            </a:r>
            <a:r>
              <a:rPr lang="en-US" sz="2000" dirty="0" smtClean="0"/>
              <a:t> customer </a:t>
            </a:r>
            <a:r>
              <a:rPr lang="en-US" sz="2000" dirty="0" smtClean="0">
                <a:solidFill>
                  <a:schemeClr val="accent1"/>
                </a:solidFill>
              </a:rPr>
              <a:t>I want</a:t>
            </a:r>
            <a:r>
              <a:rPr lang="en-US" sz="2000" dirty="0" smtClean="0"/>
              <a:t> to track my order from the time I place it until it is delivered </a:t>
            </a:r>
            <a:r>
              <a:rPr lang="en-US" sz="2000" dirty="0" smtClean="0">
                <a:solidFill>
                  <a:schemeClr val="accent1"/>
                </a:solidFill>
              </a:rPr>
              <a:t>so that</a:t>
            </a:r>
            <a:r>
              <a:rPr lang="en-US" sz="2000" dirty="0" smtClean="0"/>
              <a:t> I know the status of my order at all times.</a:t>
            </a:r>
          </a:p>
          <a:p>
            <a:pPr>
              <a:buFont typeface="Times" pitchFamily="-16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5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Writing User Stories On An Agile Project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User Stories are owned by the Product Owner</a:t>
            </a:r>
          </a:p>
          <a:p>
            <a:pPr lvl="1"/>
            <a:r>
              <a:rPr lang="en-US" sz="1600" smtClean="0"/>
              <a:t>Written by the Product Owner or a surrogate of the Product Owner such as a Business Analyst.</a:t>
            </a:r>
          </a:p>
          <a:p>
            <a:pPr lvl="1"/>
            <a:r>
              <a:rPr lang="en-US" sz="1600" smtClean="0"/>
              <a:t>The product owner ultimately approves the User Story.</a:t>
            </a:r>
          </a:p>
          <a:p>
            <a:r>
              <a:rPr lang="en-US" sz="1800" smtClean="0"/>
              <a:t>User Stories are written from feature lists with the intention of filling the product backlog.</a:t>
            </a:r>
          </a:p>
          <a:p>
            <a:pPr lvl="1"/>
            <a:r>
              <a:rPr lang="en-US" sz="1600" smtClean="0"/>
              <a:t>This is often done in iteration zero</a:t>
            </a:r>
          </a:p>
          <a:p>
            <a:r>
              <a:rPr lang="en-US" sz="1800" smtClean="0"/>
              <a:t>Before placing a User Story in the backlog, the story is reviewed, acceptance criteria is written, and the story is pointed.</a:t>
            </a:r>
          </a:p>
          <a:p>
            <a:r>
              <a:rPr lang="en-US" sz="1800" smtClean="0"/>
              <a:t>The Team, with the help of the Product Owner, selects User Stories from the project backlog for an iteration.</a:t>
            </a:r>
          </a:p>
          <a:p>
            <a:pPr lvl="1"/>
            <a:r>
              <a:rPr lang="en-US" sz="1600" smtClean="0"/>
              <a:t>This is part of iteration planning.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6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mtClean="0"/>
              <a:t>User Stories And Other Requirements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As mentioned previously, User Stories are requirements, but sometime more information is needed.</a:t>
            </a:r>
          </a:p>
          <a:p>
            <a:r>
              <a:rPr lang="en-US" sz="1800" smtClean="0"/>
              <a:t>Since you want to keep User Stories light and negotiable, you may have to supplement them with information as the story progresses. </a:t>
            </a:r>
          </a:p>
          <a:p>
            <a:r>
              <a:rPr lang="en-US" sz="1800" smtClean="0"/>
              <a:t>Other types of requirements include:</a:t>
            </a:r>
          </a:p>
          <a:p>
            <a:pPr lvl="1"/>
            <a:r>
              <a:rPr lang="en-US" sz="1600" smtClean="0"/>
              <a:t>Business rules</a:t>
            </a:r>
          </a:p>
          <a:p>
            <a:pPr lvl="1"/>
            <a:r>
              <a:rPr lang="en-US" sz="1600" smtClean="0"/>
              <a:t>Regulations</a:t>
            </a:r>
          </a:p>
          <a:p>
            <a:pPr lvl="1"/>
            <a:r>
              <a:rPr lang="en-US" sz="1600" smtClean="0"/>
              <a:t>More detail</a:t>
            </a:r>
          </a:p>
          <a:p>
            <a:r>
              <a:rPr lang="en-US" sz="1800" smtClean="0"/>
              <a:t>Consider referencing these requirements on the bottom of the User Story card.</a:t>
            </a:r>
          </a:p>
          <a:p>
            <a:endParaRPr lang="en-US" sz="180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7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Bad User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an AR Clerk I can add invoices to the system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What’s </a:t>
            </a:r>
            <a:r>
              <a:rPr lang="en-US" b="1" dirty="0"/>
              <a:t>wrong: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value shown. The value may imply other things we will want to do with an invoice.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Better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an AR Clerk I want to add invoices in the system so that I can easily view the invoice when needed.</a:t>
            </a:r>
          </a:p>
          <a:p>
            <a:pPr lvl="1"/>
            <a:r>
              <a:rPr lang="en-US" dirty="0"/>
              <a:t>This implies that that we must be able to view invoices in the AR system.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noFill/>
        </p:spPr>
        <p:txBody>
          <a:bodyPr/>
          <a:lstStyle/>
          <a:p>
            <a:r>
              <a:rPr lang="en-US" dirty="0">
                <a:latin typeface="Times" pitchFamily="18" charset="0"/>
                <a:cs typeface="Arial" charset="0"/>
              </a:rPr>
              <a:t>© </a:t>
            </a:r>
            <a:r>
              <a:rPr lang="en-US" dirty="0" smtClean="0">
                <a:latin typeface="Times" pitchFamily="18" charset="0"/>
                <a:cs typeface="Arial" charset="0"/>
              </a:rPr>
              <a:t>2015 </a:t>
            </a:r>
            <a:r>
              <a:rPr lang="en-US" dirty="0">
                <a:latin typeface="Times" pitchFamily="18" charset="0"/>
                <a:cs typeface="Arial" charset="0"/>
              </a:rPr>
              <a:t>Copyright Galorath Incorporated					   </a:t>
            </a:r>
            <a:fld id="{71CD9E4E-795A-4C35-BE81-48D5DB608159}" type="slidenum">
              <a:rPr lang="en-US">
                <a:latin typeface="Times" pitchFamily="18" charset="0"/>
                <a:cs typeface="Arial" charset="0"/>
              </a:rPr>
              <a:pPr/>
              <a:t>8</a:t>
            </a:fld>
            <a:endParaRPr lang="en-US" dirty="0"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9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 "User Story" </a:t>
            </a:r>
            <a:r>
              <a:rPr lang="en-US" sz="2000" dirty="0"/>
              <a:t>is a simple statement about what a user wants to do with a feature and the value the user will </a:t>
            </a:r>
            <a:r>
              <a:rPr lang="en-US" sz="2000" dirty="0" smtClean="0"/>
              <a:t>gain from that feature.</a:t>
            </a:r>
            <a:endParaRPr lang="en-US" sz="2000" dirty="0"/>
          </a:p>
          <a:p>
            <a:r>
              <a:rPr lang="en-US" sz="2000" dirty="0" smtClean="0"/>
              <a:t>A "Story Point" is a methodology to assess the </a:t>
            </a:r>
            <a:r>
              <a:rPr lang="en-US" sz="2000" b="1" dirty="0" smtClean="0"/>
              <a:t>relative</a:t>
            </a:r>
            <a:r>
              <a:rPr lang="en-US" sz="2000" dirty="0" smtClean="0"/>
              <a:t> weight/effort level of a User Story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NOTE 1</a:t>
            </a:r>
            <a:r>
              <a:rPr lang="en-US" sz="2000" dirty="0" smtClean="0"/>
              <a:t> -  Some would say that User Stories and Story Points are project and developer unique and therefore NOT transferable to other projects.  And, there is some truth to that statement.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NOTE 2</a:t>
            </a:r>
            <a:r>
              <a:rPr lang="en-US" sz="2000" dirty="0" smtClean="0"/>
              <a:t> – The modern "cynic" might say the same thing for SLOC and Function Points</a:t>
            </a:r>
          </a:p>
          <a:p>
            <a:r>
              <a:rPr lang="en-US" sz="2000" dirty="0" smtClean="0"/>
              <a:t>At this time there is little standardization associated with User Stories or Story Points so be careful when drawing inferences beyond a specific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Copyright Galorath Incorporated					   </a:t>
            </a:r>
            <a:fld id="{B94B2E03-431D-4617-BD7E-44C315C1E9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2499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</TotalTime>
  <Words>5275</Words>
  <Application>Microsoft Macintosh PowerPoint</Application>
  <PresentationFormat>On-screen Show (4:3)</PresentationFormat>
  <Paragraphs>652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</vt:lpstr>
      <vt:lpstr>Verdana</vt:lpstr>
      <vt:lpstr>Wingdings</vt:lpstr>
      <vt:lpstr>Arial</vt:lpstr>
      <vt:lpstr>GAL11100_PowerPoint_v5</vt:lpstr>
      <vt:lpstr>Estimation and Measurement with  User Stories/Story Points* for ICEAA  *Excerpts from Galorath Story Point Training Course </vt:lpstr>
      <vt:lpstr>The Emergence Of Agile</vt:lpstr>
      <vt:lpstr>A Word About Size Metrics</vt:lpstr>
      <vt:lpstr>User Story Defined</vt:lpstr>
      <vt:lpstr>Anatomy of a User Story</vt:lpstr>
      <vt:lpstr>Writing User Stories On An Agile Project</vt:lpstr>
      <vt:lpstr>User Stories And Other Requirements</vt:lpstr>
      <vt:lpstr>Bad User Story</vt:lpstr>
      <vt:lpstr>Story Points</vt:lpstr>
      <vt:lpstr>Rate The Following From 1 - 10</vt:lpstr>
      <vt:lpstr>Try The Exercise Again Using One Of The Following Assumptions</vt:lpstr>
      <vt:lpstr>Story Points Defined</vt:lpstr>
      <vt:lpstr>Most Likely… The Answer Changed</vt:lpstr>
      <vt:lpstr>How Much Effort Is Required?</vt:lpstr>
      <vt:lpstr>Things To Consider When Counting SPs</vt:lpstr>
      <vt:lpstr>Some Drawbacks To Story Points </vt:lpstr>
      <vt:lpstr>Steps In Pointing Stories</vt:lpstr>
      <vt:lpstr>Choosing A Pointing System</vt:lpstr>
      <vt:lpstr>A Process For Assigning Points</vt:lpstr>
      <vt:lpstr>Exercise: Planning Poker Exercise</vt:lpstr>
      <vt:lpstr>Story Point Velocity</vt:lpstr>
      <vt:lpstr>And Why Should I Care About Velocity?</vt:lpstr>
      <vt:lpstr>Story Points Velocity Can Be Used to Determine Duration/Iterations</vt:lpstr>
      <vt:lpstr>Advantages To Story Points (a few)</vt:lpstr>
      <vt:lpstr>Disadvantages</vt:lpstr>
      <vt:lpstr>Galorath Contacts</vt:lpstr>
    </vt:vector>
  </TitlesOfParts>
  <Company>Galorath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Material - Estimation and Measurement with Use of Story Point</dc:title>
  <dc:creator>Galorath Incorporated (David Dewitt, Ton Dekkers)</dc:creator>
  <cp:lastModifiedBy>Robert Hunt</cp:lastModifiedBy>
  <cp:revision>505</cp:revision>
  <cp:lastPrinted>2007-05-04T20:21:30Z</cp:lastPrinted>
  <dcterms:created xsi:type="dcterms:W3CDTF">2007-06-12T00:09:37Z</dcterms:created>
  <dcterms:modified xsi:type="dcterms:W3CDTF">2015-03-01T22:02:47Z</dcterms:modified>
  <cp:category>Confidential</cp:category>
</cp:coreProperties>
</file>